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3"/>
  </p:notesMasterIdLst>
  <p:sldIdLst>
    <p:sldId id="256" r:id="rId2"/>
    <p:sldId id="257" r:id="rId3"/>
    <p:sldId id="308" r:id="rId4"/>
    <p:sldId id="325" r:id="rId5"/>
    <p:sldId id="309" r:id="rId6"/>
    <p:sldId id="259" r:id="rId7"/>
    <p:sldId id="260" r:id="rId8"/>
    <p:sldId id="261" r:id="rId9"/>
    <p:sldId id="262" r:id="rId10"/>
    <p:sldId id="316" r:id="rId11"/>
    <p:sldId id="310" r:id="rId12"/>
    <p:sldId id="317" r:id="rId13"/>
    <p:sldId id="311" r:id="rId14"/>
    <p:sldId id="312" r:id="rId15"/>
    <p:sldId id="313" r:id="rId16"/>
    <p:sldId id="314" r:id="rId17"/>
    <p:sldId id="322" r:id="rId18"/>
    <p:sldId id="326" r:id="rId19"/>
    <p:sldId id="327" r:id="rId20"/>
    <p:sldId id="315" r:id="rId21"/>
    <p:sldId id="328" r:id="rId22"/>
  </p:sldIdLst>
  <p:sldSz cx="9144000" cy="5143500" type="screen16x9"/>
  <p:notesSz cx="6858000" cy="9144000"/>
  <p:embeddedFontLst>
    <p:embeddedFont>
      <p:font typeface="Arial Rounded MT Bold" panose="020F0704030504030204" pitchFamily="34" charset="0"/>
      <p:regular r:id="rId24"/>
    </p:embeddedFont>
    <p:embeddedFont>
      <p:font typeface="Lato" panose="020F0502020204030203" pitchFamily="34" charset="0"/>
      <p:regular r:id="rId25"/>
      <p:bold r:id="rId26"/>
      <p:italic r:id="rId27"/>
      <p:boldItalic r:id="rId28"/>
    </p:embeddedFont>
    <p:embeddedFont>
      <p:font typeface="Segoe UI Semibold" panose="020B0702040204020203" pitchFamily="34" charset="0"/>
      <p:bold r:id="rId29"/>
      <p:boldItalic r:id="rId30"/>
    </p:embeddedFont>
    <p:embeddedFont>
      <p:font typeface="Staatliches" pitchFamily="2" charset="0"/>
      <p:regular r:id="rId31"/>
    </p:embeddedFont>
    <p:embeddedFont>
      <p:font typeface="Trebuchet MS" panose="020B0603020202020204" pitchFamily="34" charset="0"/>
      <p:regular r:id="rId32"/>
      <p:bold r:id="rId33"/>
      <p:italic r:id="rId34"/>
      <p:boldItalic r:id="rId35"/>
    </p:embeddedFont>
    <p:embeddedFont>
      <p:font typeface="Wingdings 3" panose="05040102010807070707" pitchFamily="18" charset="2"/>
      <p:regular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B54A"/>
    <a:srgbClr val="333333"/>
    <a:srgbClr val="1C75BC"/>
    <a:srgbClr val="1557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33B9EF6-0AD9-475D-A3C0-1AE0A8BF3CAA}">
  <a:tblStyle styleId="{033B9EF6-0AD9-475D-A3C0-1AE0A8BF3CA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סגנון ביניים 4 - הדגשה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סגנון ביניים 2 - הדגשה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A107856-5554-42FB-B03E-39F5DBC370BA}" styleName="סגנון ביניים 4 - הדגשה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49" autoAdjust="0"/>
    <p:restoredTop sz="94660"/>
  </p:normalViewPr>
  <p:slideViewPr>
    <p:cSldViewPr snapToGrid="0" showGuides="1">
      <p:cViewPr varScale="1">
        <p:scale>
          <a:sx n="136" d="100"/>
          <a:sy n="136" d="100"/>
        </p:scale>
        <p:origin x="119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02ca88d2a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702ca88d2a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a1be2eae5d_0_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a1be2eae5d_0_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849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a1be2eae5d_0_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a1be2eae5d_0_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00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a1be2eae5d_0_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a1be2eae5d_0_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2840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a1be2eae5d_0_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a1be2eae5d_0_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523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a1be2eae5d_0_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a1be2eae5d_0_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4736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a1be2eae5d_0_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a1be2eae5d_0_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38236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a1be2eae5d_0_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a1be2eae5d_0_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6097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a1be2eae5d_0_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a1be2eae5d_0_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837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a1be2eae5d_0_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a1be2eae5d_0_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0429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02ca88d2a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702ca88d2a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831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02ca88d2a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702ca88d2a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2994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702ca88d2a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702ca88d2a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04b5390cc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04b5390cc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a1be2eae5d_0_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a1be2eae5d_0_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a1be2eae5d_0_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a1be2eae5d_0_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a1be2eae5d_0_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a1be2eae5d_0_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3021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a1be2eae5d_0_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a1be2eae5d_0_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4864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D57E1-FAD6-4C07-B5D7-8123C101E10F}" type="datetimeFigureOut">
              <a:rPr lang="he-IL" smtClean="0"/>
              <a:t>כ"ב/טבת/תשפ"ג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6FA60-5FF7-4CA6-BB62-866B431F50D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97312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0850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05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773104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67775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 עם ציטו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7709700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נכון או לא נכו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6127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15462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2337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13225" y="1140700"/>
            <a:ext cx="7863900" cy="34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  <a:defRPr sz="1200">
                <a:solidFill>
                  <a:srgbClr val="FFFFFF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 sz="1200"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  <a:defRPr sz="1200"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 sz="1200"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 sz="1200"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  <a:defRPr sz="1200"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 sz="1200"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 sz="1200"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AutoNum type="romanLcPeriod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76462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right">
  <p:cSld name="Title and text righ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subTitle" idx="1"/>
          </p:nvPr>
        </p:nvSpPr>
        <p:spPr>
          <a:xfrm>
            <a:off x="4267675" y="1957475"/>
            <a:ext cx="4163100" cy="20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title"/>
          </p:nvPr>
        </p:nvSpPr>
        <p:spPr>
          <a:xfrm>
            <a:off x="4267675" y="1276200"/>
            <a:ext cx="41631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97748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5"/>
          <p:cNvSpPr txBox="1">
            <a:spLocks noGrp="1"/>
          </p:cNvSpPr>
          <p:nvPr>
            <p:ph type="subTitle" idx="1"/>
          </p:nvPr>
        </p:nvSpPr>
        <p:spPr>
          <a:xfrm>
            <a:off x="2378450" y="3440047"/>
            <a:ext cx="17556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5"/>
          <p:cNvSpPr txBox="1">
            <a:spLocks noGrp="1"/>
          </p:cNvSpPr>
          <p:nvPr>
            <p:ph type="subTitle" idx="2"/>
          </p:nvPr>
        </p:nvSpPr>
        <p:spPr>
          <a:xfrm>
            <a:off x="4969674" y="3440047"/>
            <a:ext cx="17556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5"/>
          <p:cNvSpPr txBox="1">
            <a:spLocks noGrp="1"/>
          </p:cNvSpPr>
          <p:nvPr>
            <p:ph type="subTitle" idx="3"/>
          </p:nvPr>
        </p:nvSpPr>
        <p:spPr>
          <a:xfrm>
            <a:off x="2348150" y="3785896"/>
            <a:ext cx="1785900" cy="56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5"/>
          <p:cNvSpPr txBox="1">
            <a:spLocks noGrp="1"/>
          </p:cNvSpPr>
          <p:nvPr>
            <p:ph type="subTitle" idx="4"/>
          </p:nvPr>
        </p:nvSpPr>
        <p:spPr>
          <a:xfrm>
            <a:off x="4969674" y="3785896"/>
            <a:ext cx="1785900" cy="56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5"/>
          <p:cNvSpPr txBox="1">
            <a:spLocks noGrp="1"/>
          </p:cNvSpPr>
          <p:nvPr>
            <p:ph type="title" idx="5" hasCustomPrompt="1"/>
          </p:nvPr>
        </p:nvSpPr>
        <p:spPr>
          <a:xfrm>
            <a:off x="3443450" y="2448141"/>
            <a:ext cx="6906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220" name="Google Shape;220;p25"/>
          <p:cNvSpPr txBox="1">
            <a:spLocks noGrp="1"/>
          </p:cNvSpPr>
          <p:nvPr>
            <p:ph type="title" idx="6" hasCustomPrompt="1"/>
          </p:nvPr>
        </p:nvSpPr>
        <p:spPr>
          <a:xfrm>
            <a:off x="4969674" y="2448141"/>
            <a:ext cx="6906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262539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15923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50366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92938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2859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249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18107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42953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67951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072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</p:sldLayoutIdLst>
  <p:hf sldNum="0" hdr="0" ftr="0" dt="0"/>
  <p:txStyles>
    <p:titleStyle>
      <a:lvl1pPr algn="l" defTabSz="342900" rtl="1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257175" indent="-257175" algn="r" defTabSz="342900" rtl="1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r" defTabSz="342900" rtl="1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r" defTabSz="342900" rtl="1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r" defTabSz="342900" rtl="1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r" defTabSz="342900" rtl="1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r" defTabSz="342900" rtl="1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r" defTabSz="342900" rtl="1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r" defTabSz="342900" rtl="1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r" defTabSz="342900" rtl="1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3429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r" defTabSz="3429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r" defTabSz="3429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r" defTabSz="3429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r" defTabSz="3429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r" defTabSz="3429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r" defTabSz="3429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r" defTabSz="3429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r" defTabSz="3429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לבן 6">
            <a:extLst>
              <a:ext uri="{FF2B5EF4-FFF2-40B4-BE49-F238E27FC236}">
                <a16:creationId xmlns:a16="http://schemas.microsoft.com/office/drawing/2014/main" id="{2DA6C11B-B6AB-4FB7-9081-6C5446B2BA9F}"/>
              </a:ext>
            </a:extLst>
          </p:cNvPr>
          <p:cNvSpPr/>
          <p:nvPr/>
        </p:nvSpPr>
        <p:spPr>
          <a:xfrm>
            <a:off x="2273575" y="4663775"/>
            <a:ext cx="4785692" cy="43858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endParaRPr lang="he-IL" sz="2400" b="1" spc="38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DCC2E0DA-890D-4610-A356-23CF84F33C22}"/>
              </a:ext>
            </a:extLst>
          </p:cNvPr>
          <p:cNvSpPr txBox="1"/>
          <p:nvPr/>
        </p:nvSpPr>
        <p:spPr>
          <a:xfrm>
            <a:off x="2910883" y="3531511"/>
            <a:ext cx="113868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dirty="0"/>
              <a:t>מגישים:</a:t>
            </a: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37DA52F2-0BB4-4D92-AD55-F93BEBBEAA3A}"/>
              </a:ext>
            </a:extLst>
          </p:cNvPr>
          <p:cNvSpPr txBox="1"/>
          <p:nvPr/>
        </p:nvSpPr>
        <p:spPr>
          <a:xfrm>
            <a:off x="668216" y="4000693"/>
            <a:ext cx="5624023" cy="57888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 rtl="1"/>
            <a:r>
              <a:rPr lang="he-I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יונתן אהרון, אלון גלר, אמיתי מנצור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AE83A7-C806-A9E8-94DA-F493F4AB843D}"/>
              </a:ext>
            </a:extLst>
          </p:cNvPr>
          <p:cNvSpPr/>
          <p:nvPr/>
        </p:nvSpPr>
        <p:spPr>
          <a:xfrm>
            <a:off x="346716" y="90923"/>
            <a:ext cx="7057864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9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זיהוי מחלות בכותנה</a:t>
            </a:r>
            <a:endParaRPr lang="en-US" sz="96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18935690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64FCAE8-D8CE-2E8E-258A-52C01E155086}"/>
              </a:ext>
            </a:extLst>
          </p:cNvPr>
          <p:cNvSpPr txBox="1"/>
          <p:nvPr/>
        </p:nvSpPr>
        <p:spPr>
          <a:xfrm>
            <a:off x="2922268" y="0"/>
            <a:ext cx="22237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</a:rPr>
              <a:t>VGG</a:t>
            </a:r>
            <a:r>
              <a:rPr lang="he-IL" sz="4000" b="1" dirty="0">
                <a:solidFill>
                  <a:schemeClr val="accent2"/>
                </a:solidFill>
              </a:rPr>
              <a:t> 16-</a:t>
            </a:r>
            <a:endParaRPr lang="en-IL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ACFF06-E2EB-88C7-5578-4756D4C720B4}"/>
              </a:ext>
            </a:extLst>
          </p:cNvPr>
          <p:cNvSpPr txBox="1"/>
          <p:nvPr/>
        </p:nvSpPr>
        <p:spPr>
          <a:xfrm>
            <a:off x="2922268" y="2451788"/>
            <a:ext cx="19803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</a:rPr>
              <a:t>VGG-19</a:t>
            </a:r>
            <a:endParaRPr lang="en-IL" sz="40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92BD02-E213-2159-97BA-3B9FD7B36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02" y="3159674"/>
            <a:ext cx="5513463" cy="19015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F78606-4C3E-2988-3296-BB9D2DC33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202" y="604804"/>
            <a:ext cx="5424319" cy="184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45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eep learning - How to interpert ResNet50 Layer Types - Data Science Stack Exchange">
            <a:extLst>
              <a:ext uri="{FF2B5EF4-FFF2-40B4-BE49-F238E27FC236}">
                <a16:creationId xmlns:a16="http://schemas.microsoft.com/office/drawing/2014/main" id="{34403A79-7044-162C-20EF-5D58FA41C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34" y="555637"/>
            <a:ext cx="2735579" cy="403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ow many parameters are there in 'ResNet-50'? - Quora">
            <a:extLst>
              <a:ext uri="{FF2B5EF4-FFF2-40B4-BE49-F238E27FC236}">
                <a16:creationId xmlns:a16="http://schemas.microsoft.com/office/drawing/2014/main" id="{75F6BFF3-35FC-A5BC-C463-FBE3F96B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305" y="2419658"/>
            <a:ext cx="573405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מלבן 2">
            <a:extLst>
              <a:ext uri="{FF2B5EF4-FFF2-40B4-BE49-F238E27FC236}">
                <a16:creationId xmlns:a16="http://schemas.microsoft.com/office/drawing/2014/main" id="{3C45DDE7-31ED-022C-8F15-D899D19BD6FF}"/>
              </a:ext>
            </a:extLst>
          </p:cNvPr>
          <p:cNvSpPr/>
          <p:nvPr/>
        </p:nvSpPr>
        <p:spPr>
          <a:xfrm>
            <a:off x="3618382" y="509038"/>
            <a:ext cx="3356207" cy="110799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Resnet</a:t>
            </a:r>
            <a:endParaRPr lang="he-IL" sz="6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2040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396">
            <a:extLst>
              <a:ext uri="{FF2B5EF4-FFF2-40B4-BE49-F238E27FC236}">
                <a16:creationId xmlns:a16="http://schemas.microsoft.com/office/drawing/2014/main" id="{F33DCDEC-5FA2-8233-CE0B-7809FE0657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16548"/>
              </p:ext>
            </p:extLst>
          </p:nvPr>
        </p:nvGraphicFramePr>
        <p:xfrm>
          <a:off x="208025" y="1158818"/>
          <a:ext cx="6474127" cy="126592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082633">
                  <a:extLst>
                    <a:ext uri="{9D8B030D-6E8A-4147-A177-3AD203B41FA5}">
                      <a16:colId xmlns:a16="http://schemas.microsoft.com/office/drawing/2014/main" val="540047127"/>
                    </a:ext>
                  </a:extLst>
                </a:gridCol>
                <a:gridCol w="2040130">
                  <a:extLst>
                    <a:ext uri="{9D8B030D-6E8A-4147-A177-3AD203B41FA5}">
                      <a16:colId xmlns:a16="http://schemas.microsoft.com/office/drawing/2014/main" val="129747988"/>
                    </a:ext>
                  </a:extLst>
                </a:gridCol>
                <a:gridCol w="1059282">
                  <a:extLst>
                    <a:ext uri="{9D8B030D-6E8A-4147-A177-3AD203B41FA5}">
                      <a16:colId xmlns:a16="http://schemas.microsoft.com/office/drawing/2014/main" val="7414900"/>
                    </a:ext>
                  </a:extLst>
                </a:gridCol>
                <a:gridCol w="1292082">
                  <a:extLst>
                    <a:ext uri="{9D8B030D-6E8A-4147-A177-3AD203B41FA5}">
                      <a16:colId xmlns:a16="http://schemas.microsoft.com/office/drawing/2014/main" val="1755784434"/>
                    </a:ext>
                  </a:extLst>
                </a:gridCol>
              </a:tblGrid>
              <a:tr h="620911"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Validation loss</a:t>
                      </a:r>
                      <a:endParaRPr lang="en-IL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Validation Accuracy</a:t>
                      </a:r>
                      <a:endParaRPr lang="en-IL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/>
                        <a:t>Batch Size</a:t>
                      </a:r>
                      <a:endParaRPr lang="en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Epochs</a:t>
                      </a:r>
                      <a:endParaRPr lang="en-IL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634533"/>
                  </a:ext>
                </a:extLst>
              </a:tr>
              <a:tr h="625846"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/>
                        <a:t>0.8632</a:t>
                      </a:r>
                      <a:endParaRPr lang="en-I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/>
                        <a:t>64.03%</a:t>
                      </a:r>
                      <a:endParaRPr lang="en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/>
                        <a:t>32</a:t>
                      </a:r>
                      <a:endParaRPr lang="en-I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/>
                        <a:t>60</a:t>
                      </a:r>
                      <a:endParaRPr lang="en-I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84094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8241C72A-E89D-5F5F-7562-40779D69F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75" y="2524793"/>
            <a:ext cx="7482841" cy="2618707"/>
          </a:xfrm>
          <a:prstGeom prst="rect">
            <a:avLst/>
          </a:prstGeom>
        </p:spPr>
      </p:pic>
      <p:sp>
        <p:nvSpPr>
          <p:cNvPr id="4" name="Google Shape;294;p33">
            <a:extLst>
              <a:ext uri="{FF2B5EF4-FFF2-40B4-BE49-F238E27FC236}">
                <a16:creationId xmlns:a16="http://schemas.microsoft.com/office/drawing/2014/main" id="{4B60BDB0-4D66-1AA9-3137-E6326AF03604}"/>
              </a:ext>
            </a:extLst>
          </p:cNvPr>
          <p:cNvSpPr txBox="1"/>
          <p:nvPr/>
        </p:nvSpPr>
        <p:spPr>
          <a:xfrm>
            <a:off x="6843930" y="1440183"/>
            <a:ext cx="2216056" cy="55396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/>
                <a:ea typeface="Lato"/>
                <a:cs typeface="Lato"/>
                <a:sym typeface="Lato"/>
              </a:rPr>
              <a:t>Time: ~16min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B2D04F6A-3179-2A0A-367B-DAA7E40861F7}"/>
              </a:ext>
            </a:extLst>
          </p:cNvPr>
          <p:cNvSpPr txBox="1"/>
          <p:nvPr/>
        </p:nvSpPr>
        <p:spPr>
          <a:xfrm>
            <a:off x="1671057" y="89368"/>
            <a:ext cx="3589865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Resnet- Transfer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Using pre-trained ImageNet weights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LearningRate</a:t>
            </a:r>
            <a:r>
              <a:rPr lang="en-US" sz="1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1e-</a:t>
            </a:r>
            <a:r>
              <a:rPr lang="he-IL" sz="1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IL" sz="12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26015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FE92332-1AA7-FB48-8D04-5CC92E3A5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51" y="1878352"/>
            <a:ext cx="4375021" cy="2480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9DE081C-8494-3412-032C-E2734597E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230" y="1600644"/>
            <a:ext cx="2676646" cy="30640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16439B-04AA-6EF1-043F-442817BEEF32}"/>
              </a:ext>
            </a:extLst>
          </p:cNvPr>
          <p:cNvSpPr txBox="1"/>
          <p:nvPr/>
        </p:nvSpPr>
        <p:spPr>
          <a:xfrm>
            <a:off x="401158" y="684846"/>
            <a:ext cx="68022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-serif-pro"/>
              </a:rPr>
              <a:t>While a VGG16 model can take up to 500 MB of disk space, </a:t>
            </a:r>
            <a:r>
              <a:rPr lang="en-US" sz="1800" i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-serif-pro"/>
              </a:rPr>
              <a:t>MobileNet</a:t>
            </a:r>
            <a:r>
              <a:rPr lang="en-US" sz="1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-serif-pro"/>
              </a:rPr>
              <a:t> just needs 16–18MB. This makes it ideal to be loaded on mobile devices.</a:t>
            </a:r>
            <a:endParaRPr lang="en-IL" sz="1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33859CC5-E3E1-4C6F-1252-4538CD8766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3791" r="-1463" b="6138"/>
          <a:stretch/>
        </p:blipFill>
        <p:spPr>
          <a:xfrm>
            <a:off x="7549095" y="1662597"/>
            <a:ext cx="1475154" cy="29120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1530DD23-09BA-02AE-C9DD-E5EBE5A4DB43}"/>
              </a:ext>
            </a:extLst>
          </p:cNvPr>
          <p:cNvSpPr txBox="1"/>
          <p:nvPr/>
        </p:nvSpPr>
        <p:spPr>
          <a:xfrm>
            <a:off x="2173687" y="60727"/>
            <a:ext cx="27892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 err="1">
                <a:solidFill>
                  <a:schemeClr val="accent2"/>
                </a:solidFill>
              </a:rPr>
              <a:t>MobileNet</a:t>
            </a:r>
            <a:endParaRPr lang="en-IL" sz="4000" b="1" dirty="0"/>
          </a:p>
        </p:txBody>
      </p:sp>
    </p:spTree>
    <p:extLst>
      <p:ext uri="{BB962C8B-B14F-4D97-AF65-F5344CB8AC3E}">
        <p14:creationId xmlns:p14="http://schemas.microsoft.com/office/powerpoint/2010/main" val="1114544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B00C6B7-8332-1031-2BB9-4084BC36F5C7}"/>
              </a:ext>
            </a:extLst>
          </p:cNvPr>
          <p:cNvSpPr txBox="1"/>
          <p:nvPr/>
        </p:nvSpPr>
        <p:spPr>
          <a:xfrm>
            <a:off x="844060" y="1487187"/>
            <a:ext cx="5258429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/>
            <a:r>
              <a:rPr lang="he-IL" b="1" i="0" dirty="0">
                <a:solidFill>
                  <a:srgbClr val="292929"/>
                </a:solidFill>
                <a:effectLst/>
                <a:latin typeface="sohne"/>
              </a:rPr>
              <a:t>בניגוד </a:t>
            </a:r>
            <a:r>
              <a:rPr lang="he-IL" b="1" i="0" dirty="0" err="1">
                <a:solidFill>
                  <a:srgbClr val="292929"/>
                </a:solidFill>
                <a:effectLst/>
                <a:latin typeface="sohne"/>
              </a:rPr>
              <a:t>לקונבולוציה</a:t>
            </a:r>
            <a:r>
              <a:rPr lang="he-IL" b="1" i="0" dirty="0">
                <a:solidFill>
                  <a:srgbClr val="292929"/>
                </a:solidFill>
                <a:effectLst/>
                <a:latin typeface="sohne"/>
              </a:rPr>
              <a:t> הדו ממדית הרגילה שאנחנו מכירים, בשיטה זו נפריד את ממדי הפילטר ל2 ונבצע הכפלה נפרדת לרוחב והכפלה נפרדת לגובה וככה נבצע פחות הכפלות.</a:t>
            </a:r>
            <a:endParaRPr lang="en-US" b="1" i="0" dirty="0">
              <a:solidFill>
                <a:srgbClr val="292929"/>
              </a:solidFill>
              <a:effectLst/>
              <a:latin typeface="sohne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73D25A-E799-6D7D-246B-C1108E9E4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39" y="2724334"/>
            <a:ext cx="5712270" cy="129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0D3544-7C2A-FDB9-B4AA-CD2364228706}"/>
              </a:ext>
            </a:extLst>
          </p:cNvPr>
          <p:cNvSpPr txBox="1"/>
          <p:nvPr/>
        </p:nvSpPr>
        <p:spPr>
          <a:xfrm>
            <a:off x="938230" y="4171684"/>
            <a:ext cx="5070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dirty="0"/>
              <a:t>יוצר מגבלה על הרשת שכן היא יכולה להשתמש רק בפילטרים שניתן להפריד אותם</a:t>
            </a:r>
            <a:endParaRPr lang="en-IL" dirty="0"/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F79B3590-E3D2-0CF0-4BB0-387ACCF7DF89}"/>
              </a:ext>
            </a:extLst>
          </p:cNvPr>
          <p:cNvSpPr/>
          <p:nvPr/>
        </p:nvSpPr>
        <p:spPr>
          <a:xfrm>
            <a:off x="-963919" y="36567"/>
            <a:ext cx="8897909" cy="132343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Spatial (</a:t>
            </a:r>
            <a:r>
              <a:rPr lang="he-IL" sz="4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מרחבי</a:t>
            </a:r>
            <a:r>
              <a:rPr lang="en-US" sz="4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) Separable Convolutions</a:t>
            </a:r>
          </a:p>
        </p:txBody>
      </p:sp>
    </p:spTree>
    <p:extLst>
      <p:ext uri="{BB962C8B-B14F-4D97-AF65-F5344CB8AC3E}">
        <p14:creationId xmlns:p14="http://schemas.microsoft.com/office/powerpoint/2010/main" val="164973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C4752B4-1B46-F815-D761-A28688E61A10}"/>
              </a:ext>
            </a:extLst>
          </p:cNvPr>
          <p:cNvSpPr txBox="1"/>
          <p:nvPr/>
        </p:nvSpPr>
        <p:spPr>
          <a:xfrm>
            <a:off x="203983" y="718976"/>
            <a:ext cx="8505588" cy="92333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 rtl="1"/>
            <a:r>
              <a:rPr lang="he-I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בדומה </a:t>
            </a:r>
            <a:r>
              <a:rPr lang="he-IL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לקונבולציה</a:t>
            </a:r>
            <a:r>
              <a:rPr lang="he-I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הקודמת שראינו גם כאן המטרה היא להקטין את כמות ההכפלות שעל הרשת </a:t>
            </a:r>
            <a:r>
              <a:rPr lang="he-IL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לבצע.הפעם</a:t>
            </a:r>
            <a:r>
              <a:rPr lang="he-I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he-IL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במימד</a:t>
            </a:r>
            <a:r>
              <a:rPr lang="he-I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העומק במקום פילטרים בגודל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HXWXC</a:t>
            </a:r>
            <a:r>
              <a:rPr lang="he-I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כל פילטר במקרה שלנו יהיה בגודל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HXWX1</a:t>
            </a:r>
            <a:r>
              <a:rPr lang="he-I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ואת התוצאות נערום אחד על השני.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A85DC1-93DD-9C58-35CC-DCF527B95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46" y="1354296"/>
            <a:ext cx="2728325" cy="8059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54CEEA-27A1-112C-D827-BEB03AA0BFD9}"/>
              </a:ext>
            </a:extLst>
          </p:cNvPr>
          <p:cNvSpPr/>
          <p:nvPr/>
        </p:nvSpPr>
        <p:spPr>
          <a:xfrm>
            <a:off x="1154068" y="2027026"/>
            <a:ext cx="6249596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P</a:t>
            </a:r>
            <a:r>
              <a:rPr lang="en-US" sz="4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oint-Wise convolution</a:t>
            </a:r>
            <a:endParaRPr lang="en-IL" sz="4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E6D6FB-9FBB-6FE6-32CF-62B51C02FBA0}"/>
              </a:ext>
            </a:extLst>
          </p:cNvPr>
          <p:cNvSpPr txBox="1"/>
          <p:nvPr/>
        </p:nvSpPr>
        <p:spPr>
          <a:xfrm>
            <a:off x="135148" y="2693083"/>
            <a:ext cx="8505588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 rtl="1"/>
            <a:r>
              <a:rPr lang="he-I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לאחר השימוש ב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Depth-Wise convolution</a:t>
            </a:r>
            <a:r>
              <a:rPr lang="he-I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נשארנו במצב שבו יש לנו מפה לכל צבע בנפרד ועלינו לאחד אותם.</a:t>
            </a:r>
          </a:p>
          <a:p>
            <a:pPr algn="r" rtl="1"/>
            <a:r>
              <a:rPr lang="he-I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לכן כאן נשתמש בפילטר בגודל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1X1Xm</a:t>
            </a:r>
            <a:endParaRPr lang="he-I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r" rtl="1"/>
            <a:r>
              <a:rPr lang="he-I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כדי לדגום לכל פיקסל את כל ערכי הצבע שלו.</a:t>
            </a:r>
            <a:endParaRPr lang="en-I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BAB23DB-E719-6ECA-6BC0-EE4C13773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44" y="3068481"/>
            <a:ext cx="2760327" cy="10178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A4A8BFC-9159-5A82-16A1-351BD7FCCD20}"/>
              </a:ext>
            </a:extLst>
          </p:cNvPr>
          <p:cNvSpPr/>
          <p:nvPr/>
        </p:nvSpPr>
        <p:spPr>
          <a:xfrm>
            <a:off x="1330674" y="-50465"/>
            <a:ext cx="669927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Depth-Wise Convolution </a:t>
            </a:r>
            <a:endParaRPr lang="en-IL" sz="4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2" name="Picture 1" descr="6 MUST TRY Kueh Lapis When You are in Batam! (I love no 6)">
            <a:extLst>
              <a:ext uri="{FF2B5EF4-FFF2-40B4-BE49-F238E27FC236}">
                <a16:creationId xmlns:a16="http://schemas.microsoft.com/office/drawing/2014/main" id="{A95DBCE0-BF5F-B353-D7B0-77A60AEF6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467" y="3847244"/>
            <a:ext cx="1912549" cy="127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329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4C3C13-9A6E-54B5-9241-5C7024A11B13}"/>
              </a:ext>
            </a:extLst>
          </p:cNvPr>
          <p:cNvSpPr/>
          <p:nvPr/>
        </p:nvSpPr>
        <p:spPr>
          <a:xfrm>
            <a:off x="3317979" y="92577"/>
            <a:ext cx="21852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Swish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A7BCB5-2AB0-1C70-70E7-D9A2ABDBDC84}"/>
              </a:ext>
            </a:extLst>
          </p:cNvPr>
          <p:cNvSpPr txBox="1"/>
          <p:nvPr/>
        </p:nvSpPr>
        <p:spPr>
          <a:xfrm>
            <a:off x="4204526" y="1210841"/>
            <a:ext cx="4734949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 rtl="1"/>
            <a:r>
              <a:rPr lang="he-I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דבר נוסף שמיוחד ברשת הזו הוא פונקציית האקטיבציה שבה היא משתמשת, זוהי פונקציית אקטיבציה מיוחדת שמבוססת על הפונקציה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Swish</a:t>
            </a:r>
            <a:r>
              <a:rPr lang="he-I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שהיא פונקציית אקטיבציה מיוחדת(לא מונוטונית)</a:t>
            </a:r>
            <a:endParaRPr lang="en-I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098" name="Picture 2" descr="Experiments with SWISH activation function on MNIST dataset">
            <a:extLst>
              <a:ext uri="{FF2B5EF4-FFF2-40B4-BE49-F238E27FC236}">
                <a16:creationId xmlns:a16="http://schemas.microsoft.com/office/drawing/2014/main" id="{10FE4CED-77CA-E0C3-AABD-54EB365E1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70" y="652137"/>
            <a:ext cx="2767546" cy="17590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600D2A-921C-C826-8D0D-527411FEF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9911" y="298950"/>
            <a:ext cx="3254022" cy="5105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496FD72-C641-19D5-5FCA-343EFE6251BA}"/>
              </a:ext>
            </a:extLst>
          </p:cNvPr>
          <p:cNvSpPr/>
          <p:nvPr/>
        </p:nvSpPr>
        <p:spPr>
          <a:xfrm>
            <a:off x="3229324" y="2709834"/>
            <a:ext cx="26853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HSwish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42FA94-656B-F79F-898E-F33B9ED30CFD}"/>
              </a:ext>
            </a:extLst>
          </p:cNvPr>
          <p:cNvSpPr txBox="1"/>
          <p:nvPr/>
        </p:nvSpPr>
        <p:spPr>
          <a:xfrm>
            <a:off x="4204527" y="3556949"/>
            <a:ext cx="4734949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 rtl="1"/>
            <a:r>
              <a:rPr lang="he-I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מימוש מיוחד של פונקציית ה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Swish</a:t>
            </a:r>
            <a:r>
              <a:rPr lang="he-I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המתאים לחישובים מהירים יותר על ידי שימוש בפונקציית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Relu6</a:t>
            </a:r>
            <a:r>
              <a:rPr lang="he-I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he-IL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גירסא</a:t>
            </a:r>
            <a:r>
              <a:rPr lang="he-I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מיוחדת של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Relu</a:t>
            </a:r>
            <a:r>
              <a:rPr lang="he-I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בה הפונקציה חסומה מלמעלה על ידי הערך 6) שהיא פונקציה מהירה יותר לחישוב מאשר </a:t>
            </a:r>
            <a:r>
              <a:rPr lang="he-IL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סיגמואיד</a:t>
            </a:r>
            <a:r>
              <a:rPr lang="he-I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I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05C221-8F17-B5C1-D120-C28376542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3857" y="2980982"/>
            <a:ext cx="1966130" cy="3810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8465703-F78F-B875-438D-810F9CF355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482" y="3142823"/>
            <a:ext cx="2455534" cy="18656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3" name="מחבר ישר 2">
            <a:extLst>
              <a:ext uri="{FF2B5EF4-FFF2-40B4-BE49-F238E27FC236}">
                <a16:creationId xmlns:a16="http://schemas.microsoft.com/office/drawing/2014/main" id="{1D02F36A-E346-DC67-8F45-34D63550F89A}"/>
              </a:ext>
            </a:extLst>
          </p:cNvPr>
          <p:cNvCxnSpPr/>
          <p:nvPr/>
        </p:nvCxnSpPr>
        <p:spPr>
          <a:xfrm>
            <a:off x="203982" y="2674664"/>
            <a:ext cx="8735493" cy="0"/>
          </a:xfrm>
          <a:prstGeom prst="line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9187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5E32DA-F66B-6385-0892-230BF3172BA5}"/>
              </a:ext>
            </a:extLst>
          </p:cNvPr>
          <p:cNvSpPr/>
          <p:nvPr/>
        </p:nvSpPr>
        <p:spPr>
          <a:xfrm>
            <a:off x="1360545" y="58261"/>
            <a:ext cx="4415158" cy="102155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6350" stA="50000" endA="300" endPos="50000" dist="60007" dir="5400000" sy="-100000" algn="bl" rotWithShape="0"/>
                </a:effectLst>
              </a:rPr>
              <a:t>MobileNetV2</a:t>
            </a:r>
          </a:p>
        </p:txBody>
      </p:sp>
      <p:graphicFrame>
        <p:nvGraphicFramePr>
          <p:cNvPr id="5" name="Table 396">
            <a:extLst>
              <a:ext uri="{FF2B5EF4-FFF2-40B4-BE49-F238E27FC236}">
                <a16:creationId xmlns:a16="http://schemas.microsoft.com/office/drawing/2014/main" id="{E834F1CD-EAA4-6416-7BBD-080571F79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672430"/>
              </p:ext>
            </p:extLst>
          </p:nvPr>
        </p:nvGraphicFramePr>
        <p:xfrm>
          <a:off x="123613" y="1209348"/>
          <a:ext cx="7042632" cy="1477583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650175">
                  <a:extLst>
                    <a:ext uri="{9D8B030D-6E8A-4147-A177-3AD203B41FA5}">
                      <a16:colId xmlns:a16="http://schemas.microsoft.com/office/drawing/2014/main" val="540047127"/>
                    </a:ext>
                  </a:extLst>
                </a:gridCol>
                <a:gridCol w="1616496">
                  <a:extLst>
                    <a:ext uri="{9D8B030D-6E8A-4147-A177-3AD203B41FA5}">
                      <a16:colId xmlns:a16="http://schemas.microsoft.com/office/drawing/2014/main" val="129747988"/>
                    </a:ext>
                  </a:extLst>
                </a:gridCol>
                <a:gridCol w="839324">
                  <a:extLst>
                    <a:ext uri="{9D8B030D-6E8A-4147-A177-3AD203B41FA5}">
                      <a16:colId xmlns:a16="http://schemas.microsoft.com/office/drawing/2014/main" val="7414900"/>
                    </a:ext>
                  </a:extLst>
                </a:gridCol>
                <a:gridCol w="1912855">
                  <a:extLst>
                    <a:ext uri="{9D8B030D-6E8A-4147-A177-3AD203B41FA5}">
                      <a16:colId xmlns:a16="http://schemas.microsoft.com/office/drawing/2014/main" val="1485387304"/>
                    </a:ext>
                  </a:extLst>
                </a:gridCol>
                <a:gridCol w="1023782">
                  <a:extLst>
                    <a:ext uri="{9D8B030D-6E8A-4147-A177-3AD203B41FA5}">
                      <a16:colId xmlns:a16="http://schemas.microsoft.com/office/drawing/2014/main" val="1755784434"/>
                    </a:ext>
                  </a:extLst>
                </a:gridCol>
              </a:tblGrid>
              <a:tr h="773781"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Validation loss</a:t>
                      </a:r>
                      <a:endParaRPr lang="en-IL" sz="1800" dirty="0"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Validation Accuracy</a:t>
                      </a:r>
                      <a:endParaRPr lang="en-IL" sz="1800" dirty="0"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Batch Size</a:t>
                      </a:r>
                      <a:endParaRPr lang="en-IL" sz="1600" dirty="0"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Dense</a:t>
                      </a:r>
                      <a:endParaRPr lang="en-IL" sz="1100" dirty="0"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Epochs</a:t>
                      </a:r>
                      <a:endParaRPr lang="en-IL" sz="1800" dirty="0"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634533"/>
                  </a:ext>
                </a:extLst>
              </a:tr>
              <a:tr h="703802"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0.2902</a:t>
                      </a:r>
                      <a:endParaRPr lang="en-IL" sz="1100" dirty="0"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92.09%</a:t>
                      </a:r>
                      <a:endParaRPr lang="en-IL" sz="2000" dirty="0"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32</a:t>
                      </a:r>
                      <a:endParaRPr lang="en-IL" sz="1100" dirty="0"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128</a:t>
                      </a:r>
                      <a:endParaRPr lang="en-IL" sz="1100" dirty="0"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80</a:t>
                      </a:r>
                      <a:endParaRPr lang="en-IL" sz="1100" dirty="0"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84094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6ACF201C-871B-D347-D979-98BF4FFF6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9" y="2854215"/>
            <a:ext cx="5489430" cy="20774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Google Shape;294;p33">
            <a:extLst>
              <a:ext uri="{FF2B5EF4-FFF2-40B4-BE49-F238E27FC236}">
                <a16:creationId xmlns:a16="http://schemas.microsoft.com/office/drawing/2014/main" id="{E6713812-907B-35E2-DE1E-1C1256D3E294}"/>
              </a:ext>
            </a:extLst>
          </p:cNvPr>
          <p:cNvSpPr txBox="1"/>
          <p:nvPr/>
        </p:nvSpPr>
        <p:spPr>
          <a:xfrm>
            <a:off x="6773591" y="3338963"/>
            <a:ext cx="2216056" cy="55396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/>
                <a:ea typeface="Lato"/>
                <a:cs typeface="Lato"/>
                <a:sym typeface="Lato"/>
              </a:rPr>
              <a:t>Time: ~24min</a:t>
            </a:r>
          </a:p>
        </p:txBody>
      </p:sp>
    </p:spTree>
    <p:extLst>
      <p:ext uri="{BB962C8B-B14F-4D97-AF65-F5344CB8AC3E}">
        <p14:creationId xmlns:p14="http://schemas.microsoft.com/office/powerpoint/2010/main" val="3746677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F4E913E-A8ED-3B8D-A03C-890C0B1A2B93}"/>
              </a:ext>
            </a:extLst>
          </p:cNvPr>
          <p:cNvSpPr/>
          <p:nvPr/>
        </p:nvSpPr>
        <p:spPr>
          <a:xfrm>
            <a:off x="407751" y="232791"/>
            <a:ext cx="8328498" cy="783193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Data Augmentation – Final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96C76B-BDA5-0216-A9A1-3C85E682D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3085"/>
            <a:ext cx="4701947" cy="9678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0E8E8B-D877-5C7A-5452-DDF611B3F214}"/>
              </a:ext>
            </a:extLst>
          </p:cNvPr>
          <p:cNvSpPr txBox="1"/>
          <p:nvPr/>
        </p:nvSpPr>
        <p:spPr>
          <a:xfrm>
            <a:off x="4701947" y="1824187"/>
            <a:ext cx="4442053" cy="92333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he-IL" b="1" dirty="0">
                <a:ln w="0">
                  <a:solidFill>
                    <a:schemeClr val="tx1"/>
                  </a:solidFill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להוסיף לתמונות רעשים אקראיים כדי ללמד את המודל בעזרת תמונות עם רעשים ולא רק התמונות שאנחנו מראים לו.</a:t>
            </a:r>
            <a:endParaRPr lang="en-IL" b="1" dirty="0">
              <a:ln w="0">
                <a:solidFill>
                  <a:schemeClr val="tx1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5C2D96-73DB-0A66-4081-868882A49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008" y="3202960"/>
            <a:ext cx="3049939" cy="1503748"/>
          </a:xfrm>
          <a:prstGeom prst="rect">
            <a:avLst/>
          </a:prstGeom>
        </p:spPr>
      </p:pic>
      <p:sp>
        <p:nvSpPr>
          <p:cNvPr id="2" name="TextBox 7">
            <a:extLst>
              <a:ext uri="{FF2B5EF4-FFF2-40B4-BE49-F238E27FC236}">
                <a16:creationId xmlns:a16="http://schemas.microsoft.com/office/drawing/2014/main" id="{4AADC175-0D6D-6FB5-9338-776DFF7B1851}"/>
              </a:ext>
            </a:extLst>
          </p:cNvPr>
          <p:cNvSpPr txBox="1"/>
          <p:nvPr/>
        </p:nvSpPr>
        <p:spPr>
          <a:xfrm>
            <a:off x="4701947" y="3493169"/>
            <a:ext cx="3049939" cy="92333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he-IL" b="1" dirty="0">
                <a:ln w="0">
                  <a:solidFill>
                    <a:schemeClr val="tx1"/>
                  </a:solidFill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לשנות את הבהירות ב</a:t>
            </a:r>
            <a:endParaRPr lang="en-US" b="1" dirty="0">
              <a:ln w="0">
                <a:solidFill>
                  <a:schemeClr val="tx1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  <a:p>
            <a:pPr algn="ctr"/>
            <a:r>
              <a:rPr lang="en-US" b="1" dirty="0">
                <a:ln w="0">
                  <a:solidFill>
                    <a:schemeClr val="tx1"/>
                  </a:solidFill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Data Augmentation</a:t>
            </a:r>
            <a:endParaRPr lang="he-IL" b="1" dirty="0">
              <a:ln w="0">
                <a:solidFill>
                  <a:schemeClr val="tx1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  <a:p>
            <a:pPr algn="ctr"/>
            <a:r>
              <a:rPr lang="he-IL" b="1" dirty="0">
                <a:ln w="0">
                  <a:solidFill>
                    <a:schemeClr val="tx1"/>
                  </a:solidFill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של התמונות.</a:t>
            </a:r>
          </a:p>
        </p:txBody>
      </p:sp>
    </p:spTree>
    <p:extLst>
      <p:ext uri="{BB962C8B-B14F-4D97-AF65-F5344CB8AC3E}">
        <p14:creationId xmlns:p14="http://schemas.microsoft.com/office/powerpoint/2010/main" val="4210166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1DC03E8-EC14-4668-4252-78E7F5BE03A5}"/>
              </a:ext>
            </a:extLst>
          </p:cNvPr>
          <p:cNvSpPr/>
          <p:nvPr/>
        </p:nvSpPr>
        <p:spPr>
          <a:xfrm>
            <a:off x="14613" y="64350"/>
            <a:ext cx="7054304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5400" b="1" dirty="0">
                <a:ln w="12700">
                  <a:solidFill>
                    <a:schemeClr val="accent2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דוגמא לתמונות עם רעש</a:t>
            </a:r>
            <a:endParaRPr lang="en-US" sz="5400" b="1" dirty="0">
              <a:ln w="12700">
                <a:solidFill>
                  <a:schemeClr val="accent2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10" name="Picture 9" descr="A close-up of a rock&#10;&#10;Description automatically generated with medium confidence">
            <a:extLst>
              <a:ext uri="{FF2B5EF4-FFF2-40B4-BE49-F238E27FC236}">
                <a16:creationId xmlns:a16="http://schemas.microsoft.com/office/drawing/2014/main" id="{5F8DECDE-41FF-26CB-2F6A-5DD499C95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087" y="1887731"/>
            <a:ext cx="2452152" cy="2452152"/>
          </a:xfrm>
          <a:prstGeom prst="rect">
            <a:avLst/>
          </a:prstGeom>
        </p:spPr>
      </p:pic>
      <p:pic>
        <p:nvPicPr>
          <p:cNvPr id="12" name="Picture 11" descr="A picture containing vegetable&#10;&#10;Description automatically generated">
            <a:extLst>
              <a:ext uri="{FF2B5EF4-FFF2-40B4-BE49-F238E27FC236}">
                <a16:creationId xmlns:a16="http://schemas.microsoft.com/office/drawing/2014/main" id="{37235029-CDD5-DBA1-B2C9-8A254FFC3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291" y="1887730"/>
            <a:ext cx="2452153" cy="2452153"/>
          </a:xfrm>
          <a:prstGeom prst="rect">
            <a:avLst/>
          </a:prstGeom>
        </p:spPr>
      </p:pic>
      <p:cxnSp>
        <p:nvCxnSpPr>
          <p:cNvPr id="3" name="מחבר חץ ישר 2">
            <a:extLst>
              <a:ext uri="{FF2B5EF4-FFF2-40B4-BE49-F238E27FC236}">
                <a16:creationId xmlns:a16="http://schemas.microsoft.com/office/drawing/2014/main" id="{5DD7257E-2A53-C08B-13A0-35101329CD56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>
            <a:off x="2701444" y="3113807"/>
            <a:ext cx="1680643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730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54985F8E-86F3-0FF4-100E-AE3C5ACBAE90}"/>
              </a:ext>
            </a:extLst>
          </p:cNvPr>
          <p:cNvSpPr txBox="1"/>
          <p:nvPr/>
        </p:nvSpPr>
        <p:spPr>
          <a:xfrm>
            <a:off x="8726" y="1438208"/>
            <a:ext cx="2292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Pic 1</a:t>
            </a:r>
          </a:p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Diseased cotton leaf</a:t>
            </a:r>
            <a:endParaRPr lang="en-IL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A4FE4-9D58-CACC-75A4-1184E23C9CFA}"/>
              </a:ext>
            </a:extLst>
          </p:cNvPr>
          <p:cNvSpPr txBox="1"/>
          <p:nvPr/>
        </p:nvSpPr>
        <p:spPr>
          <a:xfrm>
            <a:off x="2000101" y="2412630"/>
            <a:ext cx="2700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Pic 2</a:t>
            </a:r>
          </a:p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Diseased cotton plant</a:t>
            </a:r>
            <a:endParaRPr lang="en-IL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EF096F6-2EAF-1887-07B2-EB5EFFEA94DD}"/>
              </a:ext>
            </a:extLst>
          </p:cNvPr>
          <p:cNvSpPr txBox="1"/>
          <p:nvPr/>
        </p:nvSpPr>
        <p:spPr>
          <a:xfrm>
            <a:off x="4431006" y="1438209"/>
            <a:ext cx="2229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Pic 3</a:t>
            </a:r>
          </a:p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Healthy cotton leaf</a:t>
            </a:r>
            <a:endParaRPr lang="en-IL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83A5271E-C19F-1339-1FC1-8F384197CD65}"/>
              </a:ext>
            </a:extLst>
          </p:cNvPr>
          <p:cNvSpPr txBox="1"/>
          <p:nvPr/>
        </p:nvSpPr>
        <p:spPr>
          <a:xfrm>
            <a:off x="6574255" y="2392317"/>
            <a:ext cx="2334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Pic 4</a:t>
            </a:r>
          </a:p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Healthy cotton plant</a:t>
            </a:r>
            <a:endParaRPr lang="en-IL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86" name="Picture 385" descr="A close up of a leaf&#10;&#10;Description automatically generated with medium confidence">
            <a:extLst>
              <a:ext uri="{FF2B5EF4-FFF2-40B4-BE49-F238E27FC236}">
                <a16:creationId xmlns:a16="http://schemas.microsoft.com/office/drawing/2014/main" id="{165B2A4F-BD92-C132-9E2B-1E9B690A7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13" y="2134873"/>
            <a:ext cx="1947746" cy="1947746"/>
          </a:xfrm>
          <a:prstGeom prst="rect">
            <a:avLst/>
          </a:prstGeom>
        </p:spPr>
      </p:pic>
      <p:pic>
        <p:nvPicPr>
          <p:cNvPr id="394" name="Picture 393" descr="A picture containing plant, tree, green, leaf&#10;&#10;Description automatically generated">
            <a:extLst>
              <a:ext uri="{FF2B5EF4-FFF2-40B4-BE49-F238E27FC236}">
                <a16:creationId xmlns:a16="http://schemas.microsoft.com/office/drawing/2014/main" id="{4BBF69F5-D33D-0721-10E5-39885D799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7542" y="3108746"/>
            <a:ext cx="1947746" cy="1947746"/>
          </a:xfrm>
          <a:prstGeom prst="rect">
            <a:avLst/>
          </a:prstGeom>
        </p:spPr>
      </p:pic>
      <p:pic>
        <p:nvPicPr>
          <p:cNvPr id="398" name="Picture 397" descr="A close up of a green leaf&#10;&#10;Description automatically generated with medium confidence">
            <a:extLst>
              <a:ext uri="{FF2B5EF4-FFF2-40B4-BE49-F238E27FC236}">
                <a16:creationId xmlns:a16="http://schemas.microsoft.com/office/drawing/2014/main" id="{22A2630B-BB0D-ABF9-FD6E-9A10FA53F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134873"/>
            <a:ext cx="1947746" cy="1947746"/>
          </a:xfrm>
          <a:prstGeom prst="rect">
            <a:avLst/>
          </a:prstGeom>
        </p:spPr>
      </p:pic>
      <p:pic>
        <p:nvPicPr>
          <p:cNvPr id="400" name="Picture 399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E1318387-5468-064B-6CBE-5CA667817E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376455" y="3108746"/>
            <a:ext cx="1947746" cy="1947746"/>
          </a:xfrm>
          <a:prstGeom prst="rect">
            <a:avLst/>
          </a:prstGeom>
        </p:spPr>
      </p:pic>
      <p:sp>
        <p:nvSpPr>
          <p:cNvPr id="402" name="TextBox 401">
            <a:extLst>
              <a:ext uri="{FF2B5EF4-FFF2-40B4-BE49-F238E27FC236}">
                <a16:creationId xmlns:a16="http://schemas.microsoft.com/office/drawing/2014/main" id="{10DDC3D7-F18B-17F4-BA3C-2C9700A621C5}"/>
              </a:ext>
            </a:extLst>
          </p:cNvPr>
          <p:cNvSpPr txBox="1"/>
          <p:nvPr/>
        </p:nvSpPr>
        <p:spPr>
          <a:xfrm>
            <a:off x="3590518" y="298516"/>
            <a:ext cx="58711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Image Size - 256x256(x3) 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EE15659B-D2F6-0316-73CB-7056064D0814}"/>
              </a:ext>
            </a:extLst>
          </p:cNvPr>
          <p:cNvSpPr/>
          <p:nvPr/>
        </p:nvSpPr>
        <p:spPr>
          <a:xfrm>
            <a:off x="494292" y="87008"/>
            <a:ext cx="3356207" cy="92333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The Data</a:t>
            </a:r>
            <a:endParaRPr lang="he-IL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E272F9-933F-F748-BAB0-9A8D79C03A4B}"/>
              </a:ext>
            </a:extLst>
          </p:cNvPr>
          <p:cNvSpPr/>
          <p:nvPr/>
        </p:nvSpPr>
        <p:spPr>
          <a:xfrm>
            <a:off x="-475891" y="440532"/>
            <a:ext cx="8964199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Testing the Best Model - VGG19</a:t>
            </a:r>
            <a:endParaRPr lang="en-IL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89E264-B261-7ECF-BB70-FBA816AA7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89" y="2895588"/>
            <a:ext cx="6683158" cy="11189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88382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826ED7B-6F2C-D351-10F2-08A3A5AD9159}"/>
              </a:ext>
            </a:extLst>
          </p:cNvPr>
          <p:cNvSpPr txBox="1"/>
          <p:nvPr/>
        </p:nvSpPr>
        <p:spPr>
          <a:xfrm>
            <a:off x="361288" y="2016826"/>
            <a:ext cx="62991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AutoNum type="arabicPeriod"/>
            </a:pPr>
            <a:r>
              <a:rPr lang="he-IL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למדנו להכיר את 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Kaggle</a:t>
            </a:r>
            <a:r>
              <a:rPr lang="he-IL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ונחשפנו למגוון המידע שנמצא באתר.</a:t>
            </a:r>
          </a:p>
          <a:p>
            <a:pPr marL="342900" indent="-342900" algn="r" rtl="1">
              <a:buAutoNum type="arabicPeriod"/>
            </a:pPr>
            <a:endParaRPr lang="he-IL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 algn="r" rtl="1">
              <a:buAutoNum type="arabicPeriod"/>
            </a:pPr>
            <a:r>
              <a:rPr lang="he-IL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עבודה עם סט דאטה קטן בעזרת 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augmentation</a:t>
            </a:r>
            <a:endParaRPr lang="he-IL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 algn="r" rtl="1">
              <a:buAutoNum type="arabicPeriod"/>
            </a:pPr>
            <a:endParaRPr lang="he-IL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 algn="r" rtl="1">
              <a:buAutoNum type="arabicPeriod"/>
            </a:pPr>
            <a:r>
              <a:rPr lang="he-IL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איך לבצע 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Transfer learning</a:t>
            </a:r>
            <a:r>
              <a:rPr lang="he-IL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בקוד ולהשתמש במודלים קיימים</a:t>
            </a:r>
          </a:p>
          <a:p>
            <a:pPr marL="342900" indent="-342900" algn="r" rtl="1">
              <a:buAutoNum type="arabicPeriod"/>
            </a:pPr>
            <a:endParaRPr lang="he-IL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 algn="r" rtl="1">
              <a:buAutoNum type="arabicPeriod"/>
            </a:pPr>
            <a:r>
              <a:rPr lang="he-IL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למדנו להכיר ארכיטקטורה חדשה של רשת בשם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MobileNet</a:t>
            </a:r>
            <a:endParaRPr lang="he-IL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 algn="r" rtl="1">
              <a:buAutoNum type="arabicPeriod"/>
            </a:pPr>
            <a:endParaRPr lang="en-IL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AC83EF31-FB78-F0D5-4A9F-C882062EF66F}"/>
              </a:ext>
            </a:extLst>
          </p:cNvPr>
          <p:cNvSpPr/>
          <p:nvPr/>
        </p:nvSpPr>
        <p:spPr>
          <a:xfrm>
            <a:off x="937424" y="351692"/>
            <a:ext cx="5146853" cy="110799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6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מה למדנו?</a:t>
            </a:r>
          </a:p>
        </p:txBody>
      </p:sp>
    </p:spTree>
    <p:extLst>
      <p:ext uri="{BB962C8B-B14F-4D97-AF65-F5344CB8AC3E}">
        <p14:creationId xmlns:p14="http://schemas.microsoft.com/office/powerpoint/2010/main" val="963239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Picture 389">
            <a:extLst>
              <a:ext uri="{FF2B5EF4-FFF2-40B4-BE49-F238E27FC236}">
                <a16:creationId xmlns:a16="http://schemas.microsoft.com/office/drawing/2014/main" id="{F72C2393-7587-57F4-AB44-780CF1CF2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58" y="1539189"/>
            <a:ext cx="4761914" cy="1141791"/>
          </a:xfrm>
          <a:prstGeom prst="rect">
            <a:avLst/>
          </a:prstGeom>
        </p:spPr>
      </p:pic>
      <p:pic>
        <p:nvPicPr>
          <p:cNvPr id="394" name="Picture 393">
            <a:extLst>
              <a:ext uri="{FF2B5EF4-FFF2-40B4-BE49-F238E27FC236}">
                <a16:creationId xmlns:a16="http://schemas.microsoft.com/office/drawing/2014/main" id="{B406B046-98E3-1DD8-BF85-8097B5FAC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5356" y="548639"/>
            <a:ext cx="4160005" cy="2428279"/>
          </a:xfrm>
          <a:prstGeom prst="rect">
            <a:avLst/>
          </a:prstGeom>
        </p:spPr>
      </p:pic>
      <p:graphicFrame>
        <p:nvGraphicFramePr>
          <p:cNvPr id="396" name="Table 396">
            <a:extLst>
              <a:ext uri="{FF2B5EF4-FFF2-40B4-BE49-F238E27FC236}">
                <a16:creationId xmlns:a16="http://schemas.microsoft.com/office/drawing/2014/main" id="{85A4630E-8348-9FDA-C075-8D96CC4BB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140540"/>
              </p:ext>
            </p:extLst>
          </p:nvPr>
        </p:nvGraphicFramePr>
        <p:xfrm>
          <a:off x="0" y="3172466"/>
          <a:ext cx="9002754" cy="1422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1367">
                  <a:extLst>
                    <a:ext uri="{9D8B030D-6E8A-4147-A177-3AD203B41FA5}">
                      <a16:colId xmlns:a16="http://schemas.microsoft.com/office/drawing/2014/main" val="540047127"/>
                    </a:ext>
                  </a:extLst>
                </a:gridCol>
                <a:gridCol w="1784195">
                  <a:extLst>
                    <a:ext uri="{9D8B030D-6E8A-4147-A177-3AD203B41FA5}">
                      <a16:colId xmlns:a16="http://schemas.microsoft.com/office/drawing/2014/main" val="129747988"/>
                    </a:ext>
                  </a:extLst>
                </a:gridCol>
                <a:gridCol w="926397">
                  <a:extLst>
                    <a:ext uri="{9D8B030D-6E8A-4147-A177-3AD203B41FA5}">
                      <a16:colId xmlns:a16="http://schemas.microsoft.com/office/drawing/2014/main" val="7414900"/>
                    </a:ext>
                  </a:extLst>
                </a:gridCol>
                <a:gridCol w="2111297">
                  <a:extLst>
                    <a:ext uri="{9D8B030D-6E8A-4147-A177-3AD203B41FA5}">
                      <a16:colId xmlns:a16="http://schemas.microsoft.com/office/drawing/2014/main" val="1485387304"/>
                    </a:ext>
                  </a:extLst>
                </a:gridCol>
                <a:gridCol w="1129991">
                  <a:extLst>
                    <a:ext uri="{9D8B030D-6E8A-4147-A177-3AD203B41FA5}">
                      <a16:colId xmlns:a16="http://schemas.microsoft.com/office/drawing/2014/main" val="1755784434"/>
                    </a:ext>
                  </a:extLst>
                </a:gridCol>
                <a:gridCol w="1229507">
                  <a:extLst>
                    <a:ext uri="{9D8B030D-6E8A-4147-A177-3AD203B41FA5}">
                      <a16:colId xmlns:a16="http://schemas.microsoft.com/office/drawing/2014/main" val="1217452308"/>
                    </a:ext>
                  </a:extLst>
                </a:gridCol>
              </a:tblGrid>
              <a:tr h="904235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Validation loss</a:t>
                      </a:r>
                      <a:endParaRPr lang="en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Validation Accuracy</a:t>
                      </a:r>
                      <a:endParaRPr lang="en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/>
                        <a:t>Batch Size</a:t>
                      </a:r>
                      <a:endParaRPr lang="en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rtl="1"/>
                      <a:r>
                        <a:rPr lang="en-US" sz="2400" dirty="0"/>
                        <a:t>Num of Conv</a:t>
                      </a:r>
                    </a:p>
                    <a:p>
                      <a:pPr algn="ctr" rtl="1"/>
                      <a:r>
                        <a:rPr lang="en-US" sz="2400" dirty="0"/>
                        <a:t>+Pool</a:t>
                      </a:r>
                      <a:endParaRPr lang="en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Dense</a:t>
                      </a:r>
                      <a:endParaRPr lang="en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Epochs</a:t>
                      </a:r>
                      <a:endParaRPr lang="en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634533"/>
                  </a:ext>
                </a:extLst>
              </a:tr>
              <a:tr h="492139"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/>
                        <a:t>0.4618</a:t>
                      </a:r>
                      <a:endParaRPr lang="en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/>
                        <a:t>84.91%</a:t>
                      </a:r>
                      <a:endParaRPr lang="en-I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/>
                        <a:t>32</a:t>
                      </a:r>
                      <a:endParaRPr lang="en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/>
                        <a:t>2</a:t>
                      </a:r>
                      <a:endParaRPr lang="en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/>
                        <a:t>128</a:t>
                      </a:r>
                      <a:endParaRPr lang="en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/>
                        <a:t>10</a:t>
                      </a:r>
                      <a:endParaRPr lang="en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84094"/>
                  </a:ext>
                </a:extLst>
              </a:tr>
            </a:tbl>
          </a:graphicData>
        </a:graphic>
      </p:graphicFrame>
      <p:sp>
        <p:nvSpPr>
          <p:cNvPr id="397" name="Rectangle 396">
            <a:extLst>
              <a:ext uri="{FF2B5EF4-FFF2-40B4-BE49-F238E27FC236}">
                <a16:creationId xmlns:a16="http://schemas.microsoft.com/office/drawing/2014/main" id="{AA1E3F68-7693-64C5-EFA5-165CF91728EE}"/>
              </a:ext>
            </a:extLst>
          </p:cNvPr>
          <p:cNvSpPr/>
          <p:nvPr/>
        </p:nvSpPr>
        <p:spPr>
          <a:xfrm>
            <a:off x="4479634" y="211008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C6857540-9213-AB10-0453-E0E49C382283}"/>
              </a:ext>
            </a:extLst>
          </p:cNvPr>
          <p:cNvSpPr/>
          <p:nvPr/>
        </p:nvSpPr>
        <p:spPr>
          <a:xfrm>
            <a:off x="494292" y="44804"/>
            <a:ext cx="3356207" cy="110799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Base</a:t>
            </a:r>
            <a:endParaRPr lang="he-IL" sz="6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86703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08D25E6B-CD17-A392-E822-A64173083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17" y="1872475"/>
            <a:ext cx="4170556" cy="10593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D17613D-8954-39FA-40AE-D25991965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99" y="1690876"/>
            <a:ext cx="3612995" cy="1293807"/>
          </a:xfrm>
          <a:prstGeom prst="rect">
            <a:avLst/>
          </a:prstGeom>
        </p:spPr>
      </p:pic>
      <p:graphicFrame>
        <p:nvGraphicFramePr>
          <p:cNvPr id="27" name="Table 396">
            <a:extLst>
              <a:ext uri="{FF2B5EF4-FFF2-40B4-BE49-F238E27FC236}">
                <a16:creationId xmlns:a16="http://schemas.microsoft.com/office/drawing/2014/main" id="{AF3B5874-917C-B433-D741-3D4CF6C20C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899051"/>
              </p:ext>
            </p:extLst>
          </p:nvPr>
        </p:nvGraphicFramePr>
        <p:xfrm>
          <a:off x="70622" y="3271023"/>
          <a:ext cx="9002754" cy="1422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1367">
                  <a:extLst>
                    <a:ext uri="{9D8B030D-6E8A-4147-A177-3AD203B41FA5}">
                      <a16:colId xmlns:a16="http://schemas.microsoft.com/office/drawing/2014/main" val="540047127"/>
                    </a:ext>
                  </a:extLst>
                </a:gridCol>
                <a:gridCol w="1784195">
                  <a:extLst>
                    <a:ext uri="{9D8B030D-6E8A-4147-A177-3AD203B41FA5}">
                      <a16:colId xmlns:a16="http://schemas.microsoft.com/office/drawing/2014/main" val="129747988"/>
                    </a:ext>
                  </a:extLst>
                </a:gridCol>
                <a:gridCol w="926397">
                  <a:extLst>
                    <a:ext uri="{9D8B030D-6E8A-4147-A177-3AD203B41FA5}">
                      <a16:colId xmlns:a16="http://schemas.microsoft.com/office/drawing/2014/main" val="7414900"/>
                    </a:ext>
                  </a:extLst>
                </a:gridCol>
                <a:gridCol w="2111297">
                  <a:extLst>
                    <a:ext uri="{9D8B030D-6E8A-4147-A177-3AD203B41FA5}">
                      <a16:colId xmlns:a16="http://schemas.microsoft.com/office/drawing/2014/main" val="1485387304"/>
                    </a:ext>
                  </a:extLst>
                </a:gridCol>
                <a:gridCol w="1129991">
                  <a:extLst>
                    <a:ext uri="{9D8B030D-6E8A-4147-A177-3AD203B41FA5}">
                      <a16:colId xmlns:a16="http://schemas.microsoft.com/office/drawing/2014/main" val="1755784434"/>
                    </a:ext>
                  </a:extLst>
                </a:gridCol>
                <a:gridCol w="1229507">
                  <a:extLst>
                    <a:ext uri="{9D8B030D-6E8A-4147-A177-3AD203B41FA5}">
                      <a16:colId xmlns:a16="http://schemas.microsoft.com/office/drawing/2014/main" val="1217452308"/>
                    </a:ext>
                  </a:extLst>
                </a:gridCol>
              </a:tblGrid>
              <a:tr h="904235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Validation loss</a:t>
                      </a:r>
                      <a:endParaRPr lang="en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Validation Accuracy</a:t>
                      </a:r>
                      <a:endParaRPr lang="en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/>
                        <a:t>Batch Size</a:t>
                      </a:r>
                      <a:endParaRPr lang="en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rtl="1"/>
                      <a:r>
                        <a:rPr lang="en-US" sz="2400" dirty="0"/>
                        <a:t>Num of Conv</a:t>
                      </a:r>
                    </a:p>
                    <a:p>
                      <a:pPr algn="ctr" rtl="1"/>
                      <a:r>
                        <a:rPr lang="en-US" sz="2400" dirty="0"/>
                        <a:t>+Pool</a:t>
                      </a:r>
                      <a:endParaRPr lang="en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Dense</a:t>
                      </a:r>
                      <a:endParaRPr lang="en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Epochs</a:t>
                      </a:r>
                      <a:endParaRPr lang="en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634533"/>
                  </a:ext>
                </a:extLst>
              </a:tr>
              <a:tr h="492139"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/>
                        <a:t>0.185</a:t>
                      </a:r>
                      <a:endParaRPr lang="en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/>
                        <a:t>93.68%</a:t>
                      </a:r>
                      <a:endParaRPr lang="en-I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/>
                        <a:t>32</a:t>
                      </a:r>
                      <a:endParaRPr lang="en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/>
                        <a:t>2</a:t>
                      </a:r>
                      <a:endParaRPr lang="en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/>
                        <a:t>128</a:t>
                      </a:r>
                      <a:endParaRPr lang="en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/>
                        <a:t>15</a:t>
                      </a:r>
                      <a:endParaRPr lang="en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84094"/>
                  </a:ext>
                </a:extLst>
              </a:tr>
            </a:tbl>
          </a:graphicData>
        </a:graphic>
      </p:graphicFrame>
      <p:sp>
        <p:nvSpPr>
          <p:cNvPr id="28" name="Google Shape;170;p17">
            <a:extLst>
              <a:ext uri="{FF2B5EF4-FFF2-40B4-BE49-F238E27FC236}">
                <a16:creationId xmlns:a16="http://schemas.microsoft.com/office/drawing/2014/main" id="{2541DEE1-51D7-CB55-84EA-3E4AF50517D4}"/>
              </a:ext>
            </a:extLst>
          </p:cNvPr>
          <p:cNvSpPr txBox="1"/>
          <p:nvPr/>
        </p:nvSpPr>
        <p:spPr>
          <a:xfrm rot="606577">
            <a:off x="2024141" y="4501798"/>
            <a:ext cx="1560257" cy="69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Better!</a:t>
            </a:r>
            <a:endParaRPr sz="3300" dirty="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60873659-84EA-6595-9639-ABF44448B7C0}"/>
              </a:ext>
            </a:extLst>
          </p:cNvPr>
          <p:cNvSpPr/>
          <p:nvPr/>
        </p:nvSpPr>
        <p:spPr>
          <a:xfrm>
            <a:off x="344516" y="81097"/>
            <a:ext cx="8454967" cy="132343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Base with Data Augmentation &amp; Epochs (=15)</a:t>
            </a:r>
          </a:p>
        </p:txBody>
      </p:sp>
    </p:spTree>
    <p:extLst>
      <p:ext uri="{BB962C8B-B14F-4D97-AF65-F5344CB8AC3E}">
        <p14:creationId xmlns:p14="http://schemas.microsoft.com/office/powerpoint/2010/main" val="3680937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967E62-8E8A-37A8-51DF-66B5A58B25C0}"/>
              </a:ext>
            </a:extLst>
          </p:cNvPr>
          <p:cNvSpPr txBox="1"/>
          <p:nvPr/>
        </p:nvSpPr>
        <p:spPr>
          <a:xfrm>
            <a:off x="1741845" y="1267088"/>
            <a:ext cx="1532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Dropout 0.2</a:t>
            </a:r>
            <a:endParaRPr lang="en-IL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095FC-6CA2-12A5-1835-46EB2A87E3ED}"/>
              </a:ext>
            </a:extLst>
          </p:cNvPr>
          <p:cNvSpPr txBox="1"/>
          <p:nvPr/>
        </p:nvSpPr>
        <p:spPr>
          <a:xfrm>
            <a:off x="6391101" y="1194346"/>
            <a:ext cx="1532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Dropout 0.5</a:t>
            </a:r>
            <a:endParaRPr lang="en-IL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4BDC82-A3B7-2F5B-AE32-CF5CB9E12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661" y="1516322"/>
            <a:ext cx="3753086" cy="14447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BAECC4-50C6-7C1B-27EF-D3751DCFF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470" y="1568682"/>
            <a:ext cx="3888956" cy="1392342"/>
          </a:xfrm>
          <a:prstGeom prst="rect">
            <a:avLst/>
          </a:prstGeom>
        </p:spPr>
      </p:pic>
      <p:graphicFrame>
        <p:nvGraphicFramePr>
          <p:cNvPr id="11" name="Table 396">
            <a:extLst>
              <a:ext uri="{FF2B5EF4-FFF2-40B4-BE49-F238E27FC236}">
                <a16:creationId xmlns:a16="http://schemas.microsoft.com/office/drawing/2014/main" id="{8B00E59E-78C2-A82B-345A-A51C05E907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203067"/>
              </p:ext>
            </p:extLst>
          </p:nvPr>
        </p:nvGraphicFramePr>
        <p:xfrm>
          <a:off x="70625" y="3036424"/>
          <a:ext cx="9002750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6228">
                  <a:extLst>
                    <a:ext uri="{9D8B030D-6E8A-4147-A177-3AD203B41FA5}">
                      <a16:colId xmlns:a16="http://schemas.microsoft.com/office/drawing/2014/main" val="540047127"/>
                    </a:ext>
                  </a:extLst>
                </a:gridCol>
                <a:gridCol w="1868162">
                  <a:extLst>
                    <a:ext uri="{9D8B030D-6E8A-4147-A177-3AD203B41FA5}">
                      <a16:colId xmlns:a16="http://schemas.microsoft.com/office/drawing/2014/main" val="129747988"/>
                    </a:ext>
                  </a:extLst>
                </a:gridCol>
                <a:gridCol w="1320357">
                  <a:extLst>
                    <a:ext uri="{9D8B030D-6E8A-4147-A177-3AD203B41FA5}">
                      <a16:colId xmlns:a16="http://schemas.microsoft.com/office/drawing/2014/main" val="7414900"/>
                    </a:ext>
                  </a:extLst>
                </a:gridCol>
                <a:gridCol w="1573191">
                  <a:extLst>
                    <a:ext uri="{9D8B030D-6E8A-4147-A177-3AD203B41FA5}">
                      <a16:colId xmlns:a16="http://schemas.microsoft.com/office/drawing/2014/main" val="1485387304"/>
                    </a:ext>
                  </a:extLst>
                </a:gridCol>
                <a:gridCol w="992757">
                  <a:extLst>
                    <a:ext uri="{9D8B030D-6E8A-4147-A177-3AD203B41FA5}">
                      <a16:colId xmlns:a16="http://schemas.microsoft.com/office/drawing/2014/main" val="1755784434"/>
                    </a:ext>
                  </a:extLst>
                </a:gridCol>
                <a:gridCol w="1072055">
                  <a:extLst>
                    <a:ext uri="{9D8B030D-6E8A-4147-A177-3AD203B41FA5}">
                      <a16:colId xmlns:a16="http://schemas.microsoft.com/office/drawing/2014/main" val="1217452308"/>
                    </a:ext>
                  </a:extLst>
                </a:gridCol>
              </a:tblGrid>
              <a:tr h="455043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/>
                        <a:t>Validation loss</a:t>
                      </a:r>
                      <a:endParaRPr lang="en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/>
                        <a:t>Validation Accuracy</a:t>
                      </a:r>
                      <a:endParaRPr lang="en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Batch Size</a:t>
                      </a:r>
                      <a:endParaRPr lang="en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/>
                        <a:t>Num of Conv</a:t>
                      </a:r>
                    </a:p>
                    <a:p>
                      <a:pPr algn="l" rtl="1"/>
                      <a:r>
                        <a:rPr lang="en-US" sz="1600" dirty="0"/>
                        <a:t>+Pool + Drop</a:t>
                      </a:r>
                      <a:endParaRPr lang="en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/>
                        <a:t>Dense</a:t>
                      </a:r>
                      <a:endParaRPr lang="en-IL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/>
                        <a:t>Epochs</a:t>
                      </a:r>
                      <a:endParaRPr lang="en-I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634533"/>
                  </a:ext>
                </a:extLst>
              </a:tr>
              <a:tr h="228212"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0.3070</a:t>
                      </a:r>
                      <a:endParaRPr lang="en-IL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86.56%</a:t>
                      </a:r>
                      <a:endParaRPr lang="en-IL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32</a:t>
                      </a:r>
                      <a:endParaRPr lang="en-IL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2,0.5</a:t>
                      </a:r>
                      <a:endParaRPr lang="en-IL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128</a:t>
                      </a:r>
                      <a:endParaRPr lang="en-IL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30</a:t>
                      </a:r>
                      <a:endParaRPr lang="en-IL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8409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5909891-3A37-41DA-596F-9097BC62D8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283287"/>
              </p:ext>
            </p:extLst>
          </p:nvPr>
        </p:nvGraphicFramePr>
        <p:xfrm>
          <a:off x="70625" y="4056705"/>
          <a:ext cx="9002750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6228">
                  <a:extLst>
                    <a:ext uri="{9D8B030D-6E8A-4147-A177-3AD203B41FA5}">
                      <a16:colId xmlns:a16="http://schemas.microsoft.com/office/drawing/2014/main" val="1142153702"/>
                    </a:ext>
                  </a:extLst>
                </a:gridCol>
                <a:gridCol w="1868162">
                  <a:extLst>
                    <a:ext uri="{9D8B030D-6E8A-4147-A177-3AD203B41FA5}">
                      <a16:colId xmlns:a16="http://schemas.microsoft.com/office/drawing/2014/main" val="1928082505"/>
                    </a:ext>
                  </a:extLst>
                </a:gridCol>
                <a:gridCol w="1320357">
                  <a:extLst>
                    <a:ext uri="{9D8B030D-6E8A-4147-A177-3AD203B41FA5}">
                      <a16:colId xmlns:a16="http://schemas.microsoft.com/office/drawing/2014/main" val="279961847"/>
                    </a:ext>
                  </a:extLst>
                </a:gridCol>
                <a:gridCol w="1573191">
                  <a:extLst>
                    <a:ext uri="{9D8B030D-6E8A-4147-A177-3AD203B41FA5}">
                      <a16:colId xmlns:a16="http://schemas.microsoft.com/office/drawing/2014/main" val="1250537784"/>
                    </a:ext>
                  </a:extLst>
                </a:gridCol>
                <a:gridCol w="992757">
                  <a:extLst>
                    <a:ext uri="{9D8B030D-6E8A-4147-A177-3AD203B41FA5}">
                      <a16:colId xmlns:a16="http://schemas.microsoft.com/office/drawing/2014/main" val="2292059803"/>
                    </a:ext>
                  </a:extLst>
                </a:gridCol>
                <a:gridCol w="1072055">
                  <a:extLst>
                    <a:ext uri="{9D8B030D-6E8A-4147-A177-3AD203B41FA5}">
                      <a16:colId xmlns:a16="http://schemas.microsoft.com/office/drawing/2014/main" val="793034683"/>
                    </a:ext>
                  </a:extLst>
                </a:gridCol>
              </a:tblGrid>
              <a:tr h="455043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/>
                        <a:t>Validation loss</a:t>
                      </a:r>
                      <a:endParaRPr lang="en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/>
                        <a:t>Validation Accuracy</a:t>
                      </a:r>
                      <a:endParaRPr lang="en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Batch Size</a:t>
                      </a:r>
                      <a:endParaRPr lang="en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/>
                        <a:t>Num of Conv</a:t>
                      </a:r>
                    </a:p>
                    <a:p>
                      <a:pPr algn="l" rtl="1"/>
                      <a:r>
                        <a:rPr lang="en-US" sz="1600" dirty="0"/>
                        <a:t>+Pool + Drop</a:t>
                      </a:r>
                      <a:endParaRPr lang="en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/>
                        <a:t>Dense</a:t>
                      </a:r>
                      <a:endParaRPr lang="en-IL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/>
                        <a:t>Epochs</a:t>
                      </a:r>
                      <a:endParaRPr lang="en-I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958755"/>
                  </a:ext>
                </a:extLst>
              </a:tr>
              <a:tr h="228212"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>
                          <a:solidFill>
                            <a:srgbClr val="7030A0"/>
                          </a:solidFill>
                        </a:rPr>
                        <a:t>0.154</a:t>
                      </a:r>
                      <a:endParaRPr lang="en-IL" sz="105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>
                          <a:solidFill>
                            <a:srgbClr val="7030A0"/>
                          </a:solidFill>
                        </a:rPr>
                        <a:t>96.05%</a:t>
                      </a:r>
                      <a:endParaRPr lang="en-IL" sz="18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32</a:t>
                      </a:r>
                      <a:endParaRPr lang="en-IL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2,0.2</a:t>
                      </a:r>
                      <a:endParaRPr lang="en-IL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128</a:t>
                      </a:r>
                      <a:endParaRPr lang="en-IL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15</a:t>
                      </a:r>
                      <a:endParaRPr lang="en-IL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18493"/>
                  </a:ext>
                </a:extLst>
              </a:tr>
            </a:tbl>
          </a:graphicData>
        </a:graphic>
      </p:graphicFrame>
      <p:sp>
        <p:nvSpPr>
          <p:cNvPr id="2" name="מלבן 1">
            <a:extLst>
              <a:ext uri="{FF2B5EF4-FFF2-40B4-BE49-F238E27FC236}">
                <a16:creationId xmlns:a16="http://schemas.microsoft.com/office/drawing/2014/main" id="{64BB3201-8F9F-B1BB-3A62-F02807594282}"/>
              </a:ext>
            </a:extLst>
          </p:cNvPr>
          <p:cNvSpPr/>
          <p:nvPr/>
        </p:nvSpPr>
        <p:spPr>
          <a:xfrm>
            <a:off x="344516" y="1898"/>
            <a:ext cx="8454967" cy="132343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Added Dropout  and </a:t>
            </a:r>
          </a:p>
          <a:p>
            <a:pPr algn="ctr"/>
            <a:r>
              <a:rPr lang="en-US" sz="4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increased epochs to 30</a:t>
            </a:r>
          </a:p>
        </p:txBody>
      </p:sp>
    </p:spTree>
    <p:extLst>
      <p:ext uri="{BB962C8B-B14F-4D97-AF65-F5344CB8AC3E}">
        <p14:creationId xmlns:p14="http://schemas.microsoft.com/office/powerpoint/2010/main" val="2469440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F810284-5CB6-20ED-D062-FF54465BD5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231724"/>
              </p:ext>
            </p:extLst>
          </p:nvPr>
        </p:nvGraphicFramePr>
        <p:xfrm>
          <a:off x="141250" y="3095625"/>
          <a:ext cx="9002750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6228">
                  <a:extLst>
                    <a:ext uri="{9D8B030D-6E8A-4147-A177-3AD203B41FA5}">
                      <a16:colId xmlns:a16="http://schemas.microsoft.com/office/drawing/2014/main" val="1142153702"/>
                    </a:ext>
                  </a:extLst>
                </a:gridCol>
                <a:gridCol w="1868162">
                  <a:extLst>
                    <a:ext uri="{9D8B030D-6E8A-4147-A177-3AD203B41FA5}">
                      <a16:colId xmlns:a16="http://schemas.microsoft.com/office/drawing/2014/main" val="1928082505"/>
                    </a:ext>
                  </a:extLst>
                </a:gridCol>
                <a:gridCol w="1320357">
                  <a:extLst>
                    <a:ext uri="{9D8B030D-6E8A-4147-A177-3AD203B41FA5}">
                      <a16:colId xmlns:a16="http://schemas.microsoft.com/office/drawing/2014/main" val="279961847"/>
                    </a:ext>
                  </a:extLst>
                </a:gridCol>
                <a:gridCol w="1573191">
                  <a:extLst>
                    <a:ext uri="{9D8B030D-6E8A-4147-A177-3AD203B41FA5}">
                      <a16:colId xmlns:a16="http://schemas.microsoft.com/office/drawing/2014/main" val="1250537784"/>
                    </a:ext>
                  </a:extLst>
                </a:gridCol>
                <a:gridCol w="992757">
                  <a:extLst>
                    <a:ext uri="{9D8B030D-6E8A-4147-A177-3AD203B41FA5}">
                      <a16:colId xmlns:a16="http://schemas.microsoft.com/office/drawing/2014/main" val="2292059803"/>
                    </a:ext>
                  </a:extLst>
                </a:gridCol>
                <a:gridCol w="1072055">
                  <a:extLst>
                    <a:ext uri="{9D8B030D-6E8A-4147-A177-3AD203B41FA5}">
                      <a16:colId xmlns:a16="http://schemas.microsoft.com/office/drawing/2014/main" val="793034683"/>
                    </a:ext>
                  </a:extLst>
                </a:gridCol>
              </a:tblGrid>
              <a:tr h="455043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/>
                        <a:t>Validation loss</a:t>
                      </a:r>
                      <a:endParaRPr lang="en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/>
                        <a:t>Validation Accuracy</a:t>
                      </a:r>
                      <a:endParaRPr lang="en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Batch Size</a:t>
                      </a:r>
                      <a:endParaRPr lang="en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600" dirty="0"/>
                        <a:t>Num of Conv</a:t>
                      </a:r>
                    </a:p>
                    <a:p>
                      <a:pPr algn="l" rtl="1"/>
                      <a:r>
                        <a:rPr lang="en-US" sz="1600" dirty="0"/>
                        <a:t>+Pool+L2</a:t>
                      </a:r>
                      <a:endParaRPr lang="en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/>
                        <a:t>Dense</a:t>
                      </a:r>
                      <a:endParaRPr lang="en-IL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/>
                        <a:t>Epochs</a:t>
                      </a:r>
                      <a:endParaRPr lang="en-I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958755"/>
                  </a:ext>
                </a:extLst>
              </a:tr>
              <a:tr h="228212"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0.3872</a:t>
                      </a:r>
                      <a:endParaRPr lang="en-IL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85.77%</a:t>
                      </a:r>
                      <a:endParaRPr lang="en-IL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32</a:t>
                      </a:r>
                      <a:endParaRPr lang="en-IL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2,0.0005</a:t>
                      </a:r>
                      <a:endParaRPr lang="en-IL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128</a:t>
                      </a:r>
                      <a:endParaRPr lang="en-IL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15</a:t>
                      </a:r>
                      <a:endParaRPr lang="en-IL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1849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57E904E-7662-1A0A-BD8E-79632B8A4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580584"/>
              </p:ext>
            </p:extLst>
          </p:nvPr>
        </p:nvGraphicFramePr>
        <p:xfrm>
          <a:off x="70625" y="4169688"/>
          <a:ext cx="9002750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6228">
                  <a:extLst>
                    <a:ext uri="{9D8B030D-6E8A-4147-A177-3AD203B41FA5}">
                      <a16:colId xmlns:a16="http://schemas.microsoft.com/office/drawing/2014/main" val="1142153702"/>
                    </a:ext>
                  </a:extLst>
                </a:gridCol>
                <a:gridCol w="1868162">
                  <a:extLst>
                    <a:ext uri="{9D8B030D-6E8A-4147-A177-3AD203B41FA5}">
                      <a16:colId xmlns:a16="http://schemas.microsoft.com/office/drawing/2014/main" val="1928082505"/>
                    </a:ext>
                  </a:extLst>
                </a:gridCol>
                <a:gridCol w="1320357">
                  <a:extLst>
                    <a:ext uri="{9D8B030D-6E8A-4147-A177-3AD203B41FA5}">
                      <a16:colId xmlns:a16="http://schemas.microsoft.com/office/drawing/2014/main" val="279961847"/>
                    </a:ext>
                  </a:extLst>
                </a:gridCol>
                <a:gridCol w="1573191">
                  <a:extLst>
                    <a:ext uri="{9D8B030D-6E8A-4147-A177-3AD203B41FA5}">
                      <a16:colId xmlns:a16="http://schemas.microsoft.com/office/drawing/2014/main" val="1250537784"/>
                    </a:ext>
                  </a:extLst>
                </a:gridCol>
                <a:gridCol w="992757">
                  <a:extLst>
                    <a:ext uri="{9D8B030D-6E8A-4147-A177-3AD203B41FA5}">
                      <a16:colId xmlns:a16="http://schemas.microsoft.com/office/drawing/2014/main" val="2292059803"/>
                    </a:ext>
                  </a:extLst>
                </a:gridCol>
                <a:gridCol w="1072055">
                  <a:extLst>
                    <a:ext uri="{9D8B030D-6E8A-4147-A177-3AD203B41FA5}">
                      <a16:colId xmlns:a16="http://schemas.microsoft.com/office/drawing/2014/main" val="793034683"/>
                    </a:ext>
                  </a:extLst>
                </a:gridCol>
              </a:tblGrid>
              <a:tr h="455043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/>
                        <a:t>Validation loss</a:t>
                      </a:r>
                      <a:endParaRPr lang="en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/>
                        <a:t>Validation Accuracy</a:t>
                      </a:r>
                      <a:endParaRPr lang="en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Batch Size</a:t>
                      </a:r>
                      <a:endParaRPr lang="en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600" dirty="0"/>
                        <a:t>Num of Conv</a:t>
                      </a:r>
                    </a:p>
                    <a:p>
                      <a:pPr algn="l" rtl="1"/>
                      <a:r>
                        <a:rPr lang="en-US" sz="1600" dirty="0"/>
                        <a:t>+Pool+L1</a:t>
                      </a:r>
                      <a:endParaRPr lang="en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/>
                        <a:t>Dense</a:t>
                      </a:r>
                      <a:endParaRPr lang="en-IL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/>
                        <a:t>Epochs</a:t>
                      </a:r>
                      <a:endParaRPr lang="en-I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958755"/>
                  </a:ext>
                </a:extLst>
              </a:tr>
              <a:tr h="228212"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0.4675</a:t>
                      </a:r>
                      <a:endParaRPr lang="en-IL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88.14%</a:t>
                      </a:r>
                      <a:endParaRPr lang="en-IL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32</a:t>
                      </a:r>
                      <a:endParaRPr lang="en-IL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2,0.0005</a:t>
                      </a:r>
                      <a:endParaRPr lang="en-IL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128</a:t>
                      </a:r>
                      <a:endParaRPr lang="en-IL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15</a:t>
                      </a:r>
                      <a:endParaRPr lang="en-IL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1849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831D2D7-07C7-C365-2D71-7EA2EE0A1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11" y="1500078"/>
            <a:ext cx="3977867" cy="15032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F8A480-8EA6-9054-0F74-F4760C44E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921" y="1500078"/>
            <a:ext cx="4053840" cy="14606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590021-B361-1809-87FC-55837A498384}"/>
              </a:ext>
            </a:extLst>
          </p:cNvPr>
          <p:cNvSpPr txBox="1"/>
          <p:nvPr/>
        </p:nvSpPr>
        <p:spPr>
          <a:xfrm>
            <a:off x="1798621" y="935510"/>
            <a:ext cx="867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L2</a:t>
            </a:r>
            <a:endParaRPr lang="en-IL" sz="32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15BE98-BF9E-E066-663F-3E88F48895C8}"/>
              </a:ext>
            </a:extLst>
          </p:cNvPr>
          <p:cNvSpPr txBox="1"/>
          <p:nvPr/>
        </p:nvSpPr>
        <p:spPr>
          <a:xfrm>
            <a:off x="6544443" y="935509"/>
            <a:ext cx="7327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L1</a:t>
            </a:r>
            <a:endParaRPr lang="en-IL" sz="32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F4D17894-8BD4-FCAF-67EF-D590D15934D4}"/>
              </a:ext>
            </a:extLst>
          </p:cNvPr>
          <p:cNvSpPr/>
          <p:nvPr/>
        </p:nvSpPr>
        <p:spPr>
          <a:xfrm>
            <a:off x="243613" y="163453"/>
            <a:ext cx="8454967" cy="707886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Added Regularization L1 and L2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48;p27">
            <a:extLst>
              <a:ext uri="{FF2B5EF4-FFF2-40B4-BE49-F238E27FC236}">
                <a16:creationId xmlns:a16="http://schemas.microsoft.com/office/drawing/2014/main" id="{356E9390-B258-CA80-0664-2674E9DD0AF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4" y="831699"/>
            <a:ext cx="7989570" cy="1845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64CF2F7-6CBC-B158-CDCF-A8AC0C8DD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4" y="3132092"/>
            <a:ext cx="7989570" cy="1845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517;p37">
            <a:extLst>
              <a:ext uri="{FF2B5EF4-FFF2-40B4-BE49-F238E27FC236}">
                <a16:creationId xmlns:a16="http://schemas.microsoft.com/office/drawing/2014/main" id="{09134DDF-27BA-4E01-E896-2BC596D7D7DB}"/>
              </a:ext>
            </a:extLst>
          </p:cNvPr>
          <p:cNvSpPr txBox="1">
            <a:spLocks/>
          </p:cNvSpPr>
          <p:nvPr/>
        </p:nvSpPr>
        <p:spPr>
          <a:xfrm>
            <a:off x="-1" y="68560"/>
            <a:ext cx="1800079" cy="616613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aatliches"/>
              <a:buNone/>
              <a:defRPr sz="3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VGG-16</a:t>
            </a:r>
            <a:endParaRPr lang="en-US" dirty="0">
              <a:ln w="1016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Google Shape;517;p37">
            <a:extLst>
              <a:ext uri="{FF2B5EF4-FFF2-40B4-BE49-F238E27FC236}">
                <a16:creationId xmlns:a16="http://schemas.microsoft.com/office/drawing/2014/main" id="{3E3ABC09-156C-CD3E-8E1F-464CEC5EEC99}"/>
              </a:ext>
            </a:extLst>
          </p:cNvPr>
          <p:cNvSpPr txBox="1">
            <a:spLocks/>
          </p:cNvSpPr>
          <p:nvPr/>
        </p:nvSpPr>
        <p:spPr>
          <a:xfrm>
            <a:off x="0" y="2726499"/>
            <a:ext cx="1800079" cy="616613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aatliches"/>
              <a:buNone/>
              <a:defRPr sz="3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VGG-19</a:t>
            </a:r>
            <a:endParaRPr lang="en-US" dirty="0">
              <a:ln w="1016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53;p28">
            <a:extLst>
              <a:ext uri="{FF2B5EF4-FFF2-40B4-BE49-F238E27FC236}">
                <a16:creationId xmlns:a16="http://schemas.microsoft.com/office/drawing/2014/main" id="{94078125-E356-AC84-7D57-EFDD3CB4F65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05" y="357309"/>
            <a:ext cx="3259016" cy="4722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Picture 4" descr="tensorflow2.0 Kereas VGG16 VGG19 系列 代码实现 - 灰信网（软件开发博客聚合）">
            <a:extLst>
              <a:ext uri="{FF2B5EF4-FFF2-40B4-BE49-F238E27FC236}">
                <a16:creationId xmlns:a16="http://schemas.microsoft.com/office/drawing/2014/main" id="{7B076DD1-8734-5E99-B65B-4EB82625A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980" y="438973"/>
            <a:ext cx="3346353" cy="472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540;p38">
            <a:extLst>
              <a:ext uri="{FF2B5EF4-FFF2-40B4-BE49-F238E27FC236}">
                <a16:creationId xmlns:a16="http://schemas.microsoft.com/office/drawing/2014/main" id="{3629B3FC-5E94-ED07-E8D1-D20E21805193}"/>
              </a:ext>
            </a:extLst>
          </p:cNvPr>
          <p:cNvSpPr txBox="1">
            <a:spLocks/>
          </p:cNvSpPr>
          <p:nvPr/>
        </p:nvSpPr>
        <p:spPr>
          <a:xfrm>
            <a:off x="6056142" y="0"/>
            <a:ext cx="1920240" cy="48533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aatliches"/>
              <a:buNone/>
              <a:defRPr sz="3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VGG-19</a:t>
            </a:r>
          </a:p>
        </p:txBody>
      </p:sp>
      <p:sp>
        <p:nvSpPr>
          <p:cNvPr id="540" name="Google Shape;540;p38"/>
          <p:cNvSpPr txBox="1">
            <a:spLocks noGrp="1"/>
          </p:cNvSpPr>
          <p:nvPr>
            <p:ph type="title"/>
          </p:nvPr>
        </p:nvSpPr>
        <p:spPr>
          <a:xfrm>
            <a:off x="1104314" y="1"/>
            <a:ext cx="1983544" cy="4853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VGG-16</a:t>
            </a:r>
            <a:endParaRPr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2462;p63">
            <a:extLst>
              <a:ext uri="{FF2B5EF4-FFF2-40B4-BE49-F238E27FC236}">
                <a16:creationId xmlns:a16="http://schemas.microsoft.com/office/drawing/2014/main" id="{C5B3F260-8B5D-453A-86E9-8B1B0D2C8545}"/>
              </a:ext>
            </a:extLst>
          </p:cNvPr>
          <p:cNvSpPr/>
          <p:nvPr/>
        </p:nvSpPr>
        <p:spPr>
          <a:xfrm>
            <a:off x="3588963" y="4808857"/>
            <a:ext cx="1311994" cy="114970"/>
          </a:xfrm>
          <a:custGeom>
            <a:avLst/>
            <a:gdLst/>
            <a:ahLst/>
            <a:cxnLst/>
            <a:rect l="l" t="t" r="r" b="b"/>
            <a:pathLst>
              <a:path w="14110" h="1255" extrusionOk="0">
                <a:moveTo>
                  <a:pt x="11367" y="1"/>
                </a:moveTo>
                <a:cubicBezTo>
                  <a:pt x="6637" y="1"/>
                  <a:pt x="2457" y="170"/>
                  <a:pt x="1" y="431"/>
                </a:cubicBezTo>
                <a:cubicBezTo>
                  <a:pt x="1424" y="863"/>
                  <a:pt x="2992" y="1111"/>
                  <a:pt x="4678" y="1215"/>
                </a:cubicBezTo>
                <a:cubicBezTo>
                  <a:pt x="5174" y="1241"/>
                  <a:pt x="5697" y="1255"/>
                  <a:pt x="6219" y="1255"/>
                </a:cubicBezTo>
                <a:cubicBezTo>
                  <a:pt x="7303" y="1255"/>
                  <a:pt x="8440" y="1189"/>
                  <a:pt x="9590" y="1072"/>
                </a:cubicBezTo>
                <a:lnTo>
                  <a:pt x="9655" y="1072"/>
                </a:lnTo>
                <a:cubicBezTo>
                  <a:pt x="10595" y="968"/>
                  <a:pt x="11523" y="797"/>
                  <a:pt x="12438" y="562"/>
                </a:cubicBezTo>
                <a:cubicBezTo>
                  <a:pt x="12999" y="405"/>
                  <a:pt x="13561" y="222"/>
                  <a:pt x="14110" y="13"/>
                </a:cubicBezTo>
                <a:cubicBezTo>
                  <a:pt x="13222" y="1"/>
                  <a:pt x="12307" y="1"/>
                  <a:pt x="11367" y="1"/>
                </a:cubicBezTo>
                <a:close/>
              </a:path>
            </a:pathLst>
          </a:custGeom>
          <a:solidFill>
            <a:srgbClr val="3485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E01C6E-4072-A162-7A41-718D1551B1CF}"/>
              </a:ext>
            </a:extLst>
          </p:cNvPr>
          <p:cNvSpPr txBox="1"/>
          <p:nvPr/>
        </p:nvSpPr>
        <p:spPr>
          <a:xfrm>
            <a:off x="2450027" y="55159"/>
            <a:ext cx="3589865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VGG</a:t>
            </a:r>
            <a:r>
              <a:rPr lang="he-IL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16-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Transfer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Using pre-trained ImageNet weights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LearningRate</a:t>
            </a:r>
            <a:r>
              <a:rPr lang="en-US" sz="1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1e-</a:t>
            </a:r>
            <a:r>
              <a:rPr lang="he-IL" sz="1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IL" sz="12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6" name="Table 396">
            <a:extLst>
              <a:ext uri="{FF2B5EF4-FFF2-40B4-BE49-F238E27FC236}">
                <a16:creationId xmlns:a16="http://schemas.microsoft.com/office/drawing/2014/main" id="{72B8BE63-3796-247D-24DF-0C3983AAB6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725347"/>
              </p:ext>
            </p:extLst>
          </p:nvPr>
        </p:nvGraphicFramePr>
        <p:xfrm>
          <a:off x="278750" y="920211"/>
          <a:ext cx="8217549" cy="157105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925473">
                  <a:extLst>
                    <a:ext uri="{9D8B030D-6E8A-4147-A177-3AD203B41FA5}">
                      <a16:colId xmlns:a16="http://schemas.microsoft.com/office/drawing/2014/main" val="540047127"/>
                    </a:ext>
                  </a:extLst>
                </a:gridCol>
                <a:gridCol w="1886177">
                  <a:extLst>
                    <a:ext uri="{9D8B030D-6E8A-4147-A177-3AD203B41FA5}">
                      <a16:colId xmlns:a16="http://schemas.microsoft.com/office/drawing/2014/main" val="129747988"/>
                    </a:ext>
                  </a:extLst>
                </a:gridCol>
                <a:gridCol w="979347">
                  <a:extLst>
                    <a:ext uri="{9D8B030D-6E8A-4147-A177-3AD203B41FA5}">
                      <a16:colId xmlns:a16="http://schemas.microsoft.com/office/drawing/2014/main" val="7414900"/>
                    </a:ext>
                  </a:extLst>
                </a:gridCol>
                <a:gridCol w="2231974">
                  <a:extLst>
                    <a:ext uri="{9D8B030D-6E8A-4147-A177-3AD203B41FA5}">
                      <a16:colId xmlns:a16="http://schemas.microsoft.com/office/drawing/2014/main" val="1485387304"/>
                    </a:ext>
                  </a:extLst>
                </a:gridCol>
                <a:gridCol w="1194578">
                  <a:extLst>
                    <a:ext uri="{9D8B030D-6E8A-4147-A177-3AD203B41FA5}">
                      <a16:colId xmlns:a16="http://schemas.microsoft.com/office/drawing/2014/main" val="1755784434"/>
                    </a:ext>
                  </a:extLst>
                </a:gridCol>
              </a:tblGrid>
              <a:tr h="870016"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Validation loss</a:t>
                      </a:r>
                      <a:endParaRPr lang="en-IL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Validation Accuracy</a:t>
                      </a:r>
                      <a:endParaRPr lang="en-IL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/>
                        <a:t>Batch Size</a:t>
                      </a:r>
                      <a:endParaRPr lang="en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Dense</a:t>
                      </a:r>
                      <a:endParaRPr lang="en-I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Epochs</a:t>
                      </a:r>
                      <a:endParaRPr lang="en-IL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634533"/>
                  </a:ext>
                </a:extLst>
              </a:tr>
              <a:tr h="691551"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/>
                        <a:t>1.194</a:t>
                      </a:r>
                      <a:endParaRPr lang="en-I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/>
                        <a:t>98.02%</a:t>
                      </a:r>
                      <a:endParaRPr lang="en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/>
                        <a:t>32</a:t>
                      </a:r>
                      <a:endParaRPr lang="en-I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/>
                        <a:t>4096</a:t>
                      </a:r>
                    </a:p>
                    <a:p>
                      <a:pPr algn="ctr" rtl="1"/>
                      <a:r>
                        <a:rPr lang="en-US" sz="2000" dirty="0"/>
                        <a:t>1072</a:t>
                      </a:r>
                      <a:endParaRPr lang="en-I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/>
                        <a:t>12</a:t>
                      </a:r>
                      <a:endParaRPr lang="en-I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84094"/>
                  </a:ext>
                </a:extLst>
              </a:tr>
            </a:tbl>
          </a:graphicData>
        </a:graphic>
      </p:graphicFrame>
      <p:graphicFrame>
        <p:nvGraphicFramePr>
          <p:cNvPr id="7" name="Table 396">
            <a:extLst>
              <a:ext uri="{FF2B5EF4-FFF2-40B4-BE49-F238E27FC236}">
                <a16:creationId xmlns:a16="http://schemas.microsoft.com/office/drawing/2014/main" id="{BAFADA7C-E87F-2853-6A29-E1F4F4610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318412"/>
              </p:ext>
            </p:extLst>
          </p:nvPr>
        </p:nvGraphicFramePr>
        <p:xfrm>
          <a:off x="278750" y="3474722"/>
          <a:ext cx="8217550" cy="162064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925473">
                  <a:extLst>
                    <a:ext uri="{9D8B030D-6E8A-4147-A177-3AD203B41FA5}">
                      <a16:colId xmlns:a16="http://schemas.microsoft.com/office/drawing/2014/main" val="540047127"/>
                    </a:ext>
                  </a:extLst>
                </a:gridCol>
                <a:gridCol w="1886175">
                  <a:extLst>
                    <a:ext uri="{9D8B030D-6E8A-4147-A177-3AD203B41FA5}">
                      <a16:colId xmlns:a16="http://schemas.microsoft.com/office/drawing/2014/main" val="129747988"/>
                    </a:ext>
                  </a:extLst>
                </a:gridCol>
                <a:gridCol w="979348">
                  <a:extLst>
                    <a:ext uri="{9D8B030D-6E8A-4147-A177-3AD203B41FA5}">
                      <a16:colId xmlns:a16="http://schemas.microsoft.com/office/drawing/2014/main" val="7414900"/>
                    </a:ext>
                  </a:extLst>
                </a:gridCol>
                <a:gridCol w="2231975">
                  <a:extLst>
                    <a:ext uri="{9D8B030D-6E8A-4147-A177-3AD203B41FA5}">
                      <a16:colId xmlns:a16="http://schemas.microsoft.com/office/drawing/2014/main" val="1485387304"/>
                    </a:ext>
                  </a:extLst>
                </a:gridCol>
                <a:gridCol w="1194579">
                  <a:extLst>
                    <a:ext uri="{9D8B030D-6E8A-4147-A177-3AD203B41FA5}">
                      <a16:colId xmlns:a16="http://schemas.microsoft.com/office/drawing/2014/main" val="1755784434"/>
                    </a:ext>
                  </a:extLst>
                </a:gridCol>
              </a:tblGrid>
              <a:tr h="848701"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Validation loss</a:t>
                      </a:r>
                      <a:endParaRPr lang="en-IL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Validation Accuracy</a:t>
                      </a:r>
                      <a:endParaRPr lang="en-IL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/>
                        <a:t>Batch Size</a:t>
                      </a:r>
                      <a:endParaRPr lang="en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Dense</a:t>
                      </a:r>
                      <a:endParaRPr lang="en-I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Epochs</a:t>
                      </a:r>
                      <a:endParaRPr lang="en-IL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634533"/>
                  </a:ext>
                </a:extLst>
              </a:tr>
              <a:tr h="771945"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/>
                        <a:t>1.214</a:t>
                      </a:r>
                      <a:endParaRPr lang="en-I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/>
                        <a:t>97.23%</a:t>
                      </a:r>
                      <a:endParaRPr lang="en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/>
                        <a:t>32</a:t>
                      </a:r>
                      <a:endParaRPr lang="en-I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/>
                        <a:t>4096</a:t>
                      </a:r>
                    </a:p>
                    <a:p>
                      <a:pPr algn="ctr" rtl="1"/>
                      <a:r>
                        <a:rPr lang="en-US" sz="2000" dirty="0"/>
                        <a:t>4096</a:t>
                      </a:r>
                      <a:endParaRPr lang="en-I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/>
                        <a:t>12</a:t>
                      </a:r>
                      <a:endParaRPr lang="en-I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84094"/>
                  </a:ext>
                </a:extLst>
              </a:tr>
            </a:tbl>
          </a:graphicData>
        </a:graphic>
      </p:graphicFrame>
      <p:sp>
        <p:nvSpPr>
          <p:cNvPr id="9" name="Google Shape;294;p33">
            <a:extLst>
              <a:ext uri="{FF2B5EF4-FFF2-40B4-BE49-F238E27FC236}">
                <a16:creationId xmlns:a16="http://schemas.microsoft.com/office/drawing/2014/main" id="{7076C023-7322-D7D9-F687-93E6AF74B442}"/>
              </a:ext>
            </a:extLst>
          </p:cNvPr>
          <p:cNvSpPr txBox="1"/>
          <p:nvPr/>
        </p:nvSpPr>
        <p:spPr>
          <a:xfrm>
            <a:off x="6963113" y="209914"/>
            <a:ext cx="1902137" cy="55396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/>
                <a:ea typeface="Lato"/>
                <a:cs typeface="Lato"/>
                <a:sym typeface="Lato"/>
              </a:rPr>
              <a:t>Time: ~3min</a:t>
            </a:r>
            <a:endParaRPr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A6FB25C5-4229-061E-E290-916306616C3A}"/>
              </a:ext>
            </a:extLst>
          </p:cNvPr>
          <p:cNvSpPr txBox="1"/>
          <p:nvPr/>
        </p:nvSpPr>
        <p:spPr>
          <a:xfrm>
            <a:off x="2450027" y="2605039"/>
            <a:ext cx="3589865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VGG- 19 Transfer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Using pre-trained ImageNet weights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LearningRate</a:t>
            </a:r>
            <a:r>
              <a:rPr lang="en-US" sz="1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1e-</a:t>
            </a:r>
            <a:r>
              <a:rPr lang="he-IL" sz="1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IL" sz="12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Google Shape;294;p33">
            <a:extLst>
              <a:ext uri="{FF2B5EF4-FFF2-40B4-BE49-F238E27FC236}">
                <a16:creationId xmlns:a16="http://schemas.microsoft.com/office/drawing/2014/main" id="{E59460B1-2EB1-CE75-2E2C-3EA0894B66FA}"/>
              </a:ext>
            </a:extLst>
          </p:cNvPr>
          <p:cNvSpPr txBox="1"/>
          <p:nvPr/>
        </p:nvSpPr>
        <p:spPr>
          <a:xfrm>
            <a:off x="6963113" y="2814016"/>
            <a:ext cx="1902137" cy="55396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/>
                <a:ea typeface="Lato"/>
                <a:cs typeface="Lato"/>
                <a:sym typeface="Lato"/>
              </a:rPr>
              <a:t>Time: ~5min</a:t>
            </a:r>
            <a:endParaRPr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850A3672-15DD-B3C5-853A-86577E0C247B}"/>
              </a:ext>
            </a:extLst>
          </p:cNvPr>
          <p:cNvSpPr txBox="1"/>
          <p:nvPr/>
        </p:nvSpPr>
        <p:spPr>
          <a:xfrm>
            <a:off x="2450027" y="48125"/>
            <a:ext cx="3589865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VGG</a:t>
            </a:r>
            <a:r>
              <a:rPr lang="he-IL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16-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Transfer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Using pre-trained ImageNet weights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LearningRate</a:t>
            </a:r>
            <a:r>
              <a:rPr lang="en-US" sz="1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1e-</a:t>
            </a:r>
            <a:r>
              <a:rPr lang="he-IL" sz="1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IL" sz="12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פיאה">
  <a:themeElements>
    <a:clrScheme name="פיאה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פיאה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פיאה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2877</TotalTime>
  <Words>625</Words>
  <Application>Microsoft Office PowerPoint</Application>
  <PresentationFormat>‫הצגה על המסך (16:9)</PresentationFormat>
  <Paragraphs>195</Paragraphs>
  <Slides>21</Slides>
  <Notes>18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10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21</vt:i4>
      </vt:variant>
    </vt:vector>
  </HeadingPairs>
  <TitlesOfParts>
    <vt:vector size="32" baseType="lpstr">
      <vt:lpstr>Comfortaa</vt:lpstr>
      <vt:lpstr>Lato</vt:lpstr>
      <vt:lpstr>Arial Rounded MT Bold</vt:lpstr>
      <vt:lpstr>Staatliches</vt:lpstr>
      <vt:lpstr>Trebuchet MS</vt:lpstr>
      <vt:lpstr>Wingdings 3</vt:lpstr>
      <vt:lpstr>Segoe UI Semibold</vt:lpstr>
      <vt:lpstr>Arial</vt:lpstr>
      <vt:lpstr>sohne</vt:lpstr>
      <vt:lpstr>source-serif-pro</vt:lpstr>
      <vt:lpstr>פיאה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VGG-16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רות יהודה</dc:creator>
  <cp:lastModifiedBy>אמיתי מנצור</cp:lastModifiedBy>
  <cp:revision>31</cp:revision>
  <dcterms:modified xsi:type="dcterms:W3CDTF">2023-01-15T18:05:05Z</dcterms:modified>
</cp:coreProperties>
</file>